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Montserrat SemiBold"/>
      <p:regular r:id="rId48"/>
      <p:bold r:id="rId49"/>
      <p:italic r:id="rId50"/>
      <p:boldItalic r:id="rId51"/>
    </p:embeddedFont>
    <p:embeddedFont>
      <p:font typeface="Montserrat"/>
      <p:regular r:id="rId52"/>
      <p:bold r:id="rId53"/>
      <p:italic r:id="rId54"/>
      <p:boldItalic r:id="rId55"/>
    </p:embeddedFont>
    <p:embeddedFont>
      <p:font typeface="Montserrat Medium"/>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37">
          <p15:clr>
            <a:srgbClr val="A4A3A4"/>
          </p15:clr>
        </p15:guide>
        <p15:guide id="2" pos="2880">
          <p15:clr>
            <a:srgbClr val="A4A3A4"/>
          </p15:clr>
        </p15:guide>
      </p15:sldGuideLst>
    </p:ext>
    <p:ext uri="GoogleSlidesCustomDataVersion2">
      <go:slidesCustomData xmlns:go="http://customooxmlschemas.google.com/" r:id="rId60" roundtripDataSignature="AMtx7mjVCoxI+L5etMT2gSt54PQj7wl8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3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SemiBold-regular.fntdata"/><Relationship Id="rId47" Type="http://schemas.openxmlformats.org/officeDocument/2006/relationships/slide" Target="slides/slide42.xml"/><Relationship Id="rId49" Type="http://schemas.openxmlformats.org/officeDocument/2006/relationships/font" Target="fonts/Montserrat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MontserratMedium-bold.fntdata"/><Relationship Id="rId12" Type="http://schemas.openxmlformats.org/officeDocument/2006/relationships/slide" Target="slides/slide7.xml"/><Relationship Id="rId56" Type="http://schemas.openxmlformats.org/officeDocument/2006/relationships/font" Target="fonts/MontserratMedium-regular.fntdata"/><Relationship Id="rId15" Type="http://schemas.openxmlformats.org/officeDocument/2006/relationships/slide" Target="slides/slide10.xml"/><Relationship Id="rId59" Type="http://schemas.openxmlformats.org/officeDocument/2006/relationships/font" Target="fonts/MontserratMedium-boldItalic.fntdata"/><Relationship Id="rId14" Type="http://schemas.openxmlformats.org/officeDocument/2006/relationships/slide" Target="slides/slide9.xml"/><Relationship Id="rId58" Type="http://schemas.openxmlformats.org/officeDocument/2006/relationships/font" Target="fonts/Montserrat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4: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5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5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54: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5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5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56: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20: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26: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8: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28: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9: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9: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57: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8: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58: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9: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59: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0: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6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15: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16: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p17: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18: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19: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61: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5: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6: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0: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5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1: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5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52: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0: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36"/>
          <p:cNvSpPr txBox="1"/>
          <p:nvPr>
            <p:ph type="title"/>
          </p:nvPr>
        </p:nvSpPr>
        <p:spPr>
          <a:xfrm>
            <a:off x="3335100" y="1617575"/>
            <a:ext cx="5497200" cy="1375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700"/>
              <a:buFont typeface="Montserrat"/>
              <a:buNone/>
              <a:defRPr b="1" sz="3700">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1" name="Google Shape;11;p36"/>
          <p:cNvPicPr preferRelativeResize="0"/>
          <p:nvPr/>
        </p:nvPicPr>
        <p:blipFill rotWithShape="1">
          <a:blip r:embed="rId2">
            <a:alphaModFix/>
          </a:blip>
          <a:srcRect b="0" l="0" r="0" t="0"/>
          <a:stretch/>
        </p:blipFill>
        <p:spPr>
          <a:xfrm>
            <a:off x="0" y="1290050"/>
            <a:ext cx="3040999" cy="2072300"/>
          </a:xfrm>
          <a:prstGeom prst="rect">
            <a:avLst/>
          </a:prstGeom>
          <a:noFill/>
          <a:ln>
            <a:noFill/>
          </a:ln>
        </p:spPr>
      </p:pic>
      <p:pic>
        <p:nvPicPr>
          <p:cNvPr id="12" name="Google Shape;12;p36"/>
          <p:cNvPicPr preferRelativeResize="0"/>
          <p:nvPr/>
        </p:nvPicPr>
        <p:blipFill rotWithShape="1">
          <a:blip r:embed="rId3">
            <a:alphaModFix/>
          </a:blip>
          <a:srcRect b="0" l="0" r="0" t="0"/>
          <a:stretch/>
        </p:blipFill>
        <p:spPr>
          <a:xfrm>
            <a:off x="8222877" y="4573625"/>
            <a:ext cx="741498" cy="399274"/>
          </a:xfrm>
          <a:prstGeom prst="rect">
            <a:avLst/>
          </a:prstGeom>
          <a:noFill/>
          <a:ln>
            <a:noFill/>
          </a:ln>
        </p:spPr>
      </p:pic>
      <p:sp>
        <p:nvSpPr>
          <p:cNvPr id="13" name="Google Shape;13;p36"/>
          <p:cNvSpPr txBox="1"/>
          <p:nvPr/>
        </p:nvSpPr>
        <p:spPr>
          <a:xfrm>
            <a:off x="3326000" y="3062475"/>
            <a:ext cx="55344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4" name="Google Shape;14;p36"/>
          <p:cNvSpPr txBox="1"/>
          <p:nvPr>
            <p:ph idx="1" type="subTitle"/>
          </p:nvPr>
        </p:nvSpPr>
        <p:spPr>
          <a:xfrm>
            <a:off x="3335025" y="2986525"/>
            <a:ext cx="55344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36"/>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36"/>
          <p:cNvPicPr preferRelativeResize="0"/>
          <p:nvPr/>
        </p:nvPicPr>
        <p:blipFill rotWithShape="1">
          <a:blip r:embed="rId4">
            <a:alphaModFix/>
          </a:blip>
          <a:srcRect b="0" l="0" r="0" t="0"/>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43"/>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3"/>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93" name="Google Shape;93;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pic>
        <p:nvPicPr>
          <p:cNvPr id="94" name="Google Shape;94;p43"/>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95" name="Google Shape;95;p43"/>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pic>
        <p:nvPicPr>
          <p:cNvPr id="96" name="Google Shape;96;p43"/>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ágenes o gráficos" type="titleOnly">
  <p:cSld name="TITLE_ONLY">
    <p:spTree>
      <p:nvGrpSpPr>
        <p:cNvPr id="97" name="Shape 97"/>
        <p:cNvGrpSpPr/>
        <p:nvPr/>
      </p:nvGrpSpPr>
      <p:grpSpPr>
        <a:xfrm>
          <a:off x="0" y="0"/>
          <a:ext cx="0" cy="0"/>
          <a:chOff x="0" y="0"/>
          <a:chExt cx="0" cy="0"/>
        </a:xfrm>
      </p:grpSpPr>
      <p:sp>
        <p:nvSpPr>
          <p:cNvPr id="98" name="Google Shape;98;p44"/>
          <p:cNvSpPr txBox="1"/>
          <p:nvPr>
            <p:ph type="title"/>
          </p:nvPr>
        </p:nvSpPr>
        <p:spPr>
          <a:xfrm>
            <a:off x="311700" y="-12175"/>
            <a:ext cx="7749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9" name="Google Shape;99;p44"/>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00" name="Google Shape;100;p44"/>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pic>
        <p:nvPicPr>
          <p:cNvPr id="101" name="Google Shape;101;p44"/>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45"/>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5"/>
          <p:cNvSpPr txBox="1"/>
          <p:nvPr>
            <p:ph type="title"/>
          </p:nvPr>
        </p:nvSpPr>
        <p:spPr>
          <a:xfrm>
            <a:off x="490250" y="450150"/>
            <a:ext cx="8061000" cy="376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414141"/>
              </a:buClr>
              <a:buSzPts val="4000"/>
              <a:buFont typeface="Montserrat"/>
              <a:buNone/>
              <a:defRPr b="1" sz="4000">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5" name="Google Shape;10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06" name="Google Shape;106;p45"/>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07" name="Google Shape;107;p45"/>
          <p:cNvPicPr preferRelativeResize="0"/>
          <p:nvPr/>
        </p:nvPicPr>
        <p:blipFill rotWithShape="1">
          <a:blip r:embed="rId3">
            <a:alphaModFix/>
          </a:blip>
          <a:srcRect b="0" l="0" r="0" t="0"/>
          <a:stretch/>
        </p:blipFill>
        <p:spPr>
          <a:xfrm>
            <a:off x="7910675" y="4073939"/>
            <a:ext cx="1365875" cy="1365875"/>
          </a:xfrm>
          <a:prstGeom prst="rect">
            <a:avLst/>
          </a:prstGeom>
          <a:noFill/>
          <a:ln>
            <a:noFill/>
          </a:ln>
        </p:spPr>
      </p:pic>
      <p:pic>
        <p:nvPicPr>
          <p:cNvPr id="108" name="Google Shape;108;p45"/>
          <p:cNvPicPr preferRelativeResize="0"/>
          <p:nvPr/>
        </p:nvPicPr>
        <p:blipFill rotWithShape="1">
          <a:blip r:embed="rId4">
            <a:alphaModFix/>
          </a:blip>
          <a:srcRect b="0" l="0" r="0" t="0"/>
          <a:stretch/>
        </p:blipFill>
        <p:spPr>
          <a:xfrm>
            <a:off x="0" y="4264238"/>
            <a:ext cx="1163080" cy="7925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e imagen">
  <p:cSld name="SECTION_TITLE_AND_DESCRIPTION">
    <p:spTree>
      <p:nvGrpSpPr>
        <p:cNvPr id="109" name="Shape 109"/>
        <p:cNvGrpSpPr/>
        <p:nvPr/>
      </p:nvGrpSpPr>
      <p:grpSpPr>
        <a:xfrm>
          <a:off x="0" y="0"/>
          <a:ext cx="0" cy="0"/>
          <a:chOff x="0" y="0"/>
          <a:chExt cx="0" cy="0"/>
        </a:xfrm>
      </p:grpSpPr>
      <p:sp>
        <p:nvSpPr>
          <p:cNvPr id="110" name="Google Shape;110;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6"/>
          <p:cNvSpPr txBox="1"/>
          <p:nvPr>
            <p:ph type="title"/>
          </p:nvPr>
        </p:nvSpPr>
        <p:spPr>
          <a:xfrm>
            <a:off x="265500" y="7759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2" name="Google Shape;112;p46"/>
          <p:cNvSpPr txBox="1"/>
          <p:nvPr>
            <p:ph idx="1" type="subTitle"/>
          </p:nvPr>
        </p:nvSpPr>
        <p:spPr>
          <a:xfrm>
            <a:off x="265500" y="24982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3" name="Google Shape;11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14" name="Google Shape;114;p46"/>
          <p:cNvSpPr/>
          <p:nvPr/>
        </p:nvSpPr>
        <p:spPr>
          <a:xfrm>
            <a:off x="4572150" y="-18175"/>
            <a:ext cx="45720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46"/>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16" name="Google Shape;116;p46"/>
          <p:cNvPicPr preferRelativeResize="0"/>
          <p:nvPr/>
        </p:nvPicPr>
        <p:blipFill rotWithShape="1">
          <a:blip r:embed="rId3">
            <a:alphaModFix/>
          </a:blip>
          <a:srcRect b="0" l="0" r="0" t="0"/>
          <a:stretch/>
        </p:blipFill>
        <p:spPr>
          <a:xfrm>
            <a:off x="3506975" y="4699100"/>
            <a:ext cx="558475" cy="300725"/>
          </a:xfrm>
          <a:prstGeom prst="rect">
            <a:avLst/>
          </a:prstGeom>
          <a:noFill/>
          <a:ln>
            <a:noFill/>
          </a:ln>
        </p:spPr>
      </p:pic>
      <p:pic>
        <p:nvPicPr>
          <p:cNvPr id="117" name="Google Shape;117;p46"/>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s">
  <p:cSld name="CAPTION_ONLY">
    <p:spTree>
      <p:nvGrpSpPr>
        <p:cNvPr id="118" name="Shape 118"/>
        <p:cNvGrpSpPr/>
        <p:nvPr/>
      </p:nvGrpSpPr>
      <p:grpSpPr>
        <a:xfrm>
          <a:off x="0" y="0"/>
          <a:ext cx="0" cy="0"/>
          <a:chOff x="0" y="0"/>
          <a:chExt cx="0" cy="0"/>
        </a:xfrm>
      </p:grpSpPr>
      <p:sp>
        <p:nvSpPr>
          <p:cNvPr id="119" name="Google Shape;119;p47"/>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7"/>
          <p:cNvSpPr txBox="1"/>
          <p:nvPr>
            <p:ph idx="1" type="body"/>
          </p:nvPr>
        </p:nvSpPr>
        <p:spPr>
          <a:xfrm>
            <a:off x="433800" y="1715975"/>
            <a:ext cx="8203800" cy="14820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000"/>
              <a:buFont typeface="Montserrat"/>
              <a:buNone/>
              <a:defRPr i="1" sz="2000">
                <a:latin typeface="Montserrat"/>
                <a:ea typeface="Montserrat"/>
                <a:cs typeface="Montserrat"/>
                <a:sym typeface="Montserrat"/>
              </a:defRPr>
            </a:lvl1pPr>
          </a:lstStyle>
          <a:p/>
        </p:txBody>
      </p:sp>
      <p:pic>
        <p:nvPicPr>
          <p:cNvPr id="121" name="Google Shape;121;p47"/>
          <p:cNvPicPr preferRelativeResize="0"/>
          <p:nvPr/>
        </p:nvPicPr>
        <p:blipFill rotWithShape="1">
          <a:blip r:embed="rId2">
            <a:alphaModFix/>
          </a:blip>
          <a:srcRect b="0" l="0" r="0" t="0"/>
          <a:stretch/>
        </p:blipFill>
        <p:spPr>
          <a:xfrm>
            <a:off x="127225" y="906000"/>
            <a:ext cx="1429649" cy="936662"/>
          </a:xfrm>
          <a:prstGeom prst="rect">
            <a:avLst/>
          </a:prstGeom>
          <a:noFill/>
          <a:ln>
            <a:noFill/>
          </a:ln>
        </p:spPr>
      </p:pic>
      <p:pic>
        <p:nvPicPr>
          <p:cNvPr id="122" name="Google Shape;122;p47"/>
          <p:cNvPicPr preferRelativeResize="0"/>
          <p:nvPr/>
        </p:nvPicPr>
        <p:blipFill rotWithShape="1">
          <a:blip r:embed="rId3">
            <a:alphaModFix/>
          </a:blip>
          <a:srcRect b="0" l="0" r="0" t="0"/>
          <a:stretch/>
        </p:blipFill>
        <p:spPr>
          <a:xfrm>
            <a:off x="7632800" y="2758064"/>
            <a:ext cx="1385650" cy="907836"/>
          </a:xfrm>
          <a:prstGeom prst="rect">
            <a:avLst/>
          </a:prstGeom>
          <a:noFill/>
          <a:ln>
            <a:noFill/>
          </a:ln>
        </p:spPr>
      </p:pic>
      <p:sp>
        <p:nvSpPr>
          <p:cNvPr id="123" name="Google Shape;123;p47"/>
          <p:cNvSpPr txBox="1"/>
          <p:nvPr/>
        </p:nvSpPr>
        <p:spPr>
          <a:xfrm>
            <a:off x="432025" y="3792225"/>
            <a:ext cx="84018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Autor/as/es:</a:t>
            </a:r>
            <a:endParaRPr b="1" i="0" sz="1400" u="none" cap="none" strike="noStrike">
              <a:solidFill>
                <a:schemeClr val="dk1"/>
              </a:solidFill>
              <a:latin typeface="Montserrat"/>
              <a:ea typeface="Montserrat"/>
              <a:cs typeface="Montserrat"/>
              <a:sym typeface="Montserrat"/>
            </a:endParaRPr>
          </a:p>
        </p:txBody>
      </p:sp>
      <p:pic>
        <p:nvPicPr>
          <p:cNvPr id="124" name="Google Shape;124;p47"/>
          <p:cNvPicPr preferRelativeResize="0"/>
          <p:nvPr/>
        </p:nvPicPr>
        <p:blipFill rotWithShape="1">
          <a:blip r:embed="rId4">
            <a:alphaModFix/>
          </a:blip>
          <a:srcRect b="0" l="0" r="0" t="0"/>
          <a:stretch/>
        </p:blipFill>
        <p:spPr>
          <a:xfrm>
            <a:off x="8155184" y="33947"/>
            <a:ext cx="876879" cy="399275"/>
          </a:xfrm>
          <a:prstGeom prst="rect">
            <a:avLst/>
          </a:prstGeom>
          <a:noFill/>
          <a:ln>
            <a:noFill/>
          </a:ln>
        </p:spPr>
      </p:pic>
      <p:pic>
        <p:nvPicPr>
          <p:cNvPr id="125" name="Google Shape;125;p47"/>
          <p:cNvPicPr preferRelativeResize="0"/>
          <p:nvPr/>
        </p:nvPicPr>
        <p:blipFill rotWithShape="1">
          <a:blip r:embed="rId5">
            <a:alphaModFix/>
          </a:blip>
          <a:srcRect b="0" l="0" r="0" t="0"/>
          <a:stretch/>
        </p:blipFill>
        <p:spPr>
          <a:xfrm>
            <a:off x="8078975" y="4699100"/>
            <a:ext cx="558475" cy="300725"/>
          </a:xfrm>
          <a:prstGeom prst="rect">
            <a:avLst/>
          </a:prstGeom>
          <a:noFill/>
          <a:ln>
            <a:noFill/>
          </a:ln>
        </p:spPr>
      </p:pic>
      <p:sp>
        <p:nvSpPr>
          <p:cNvPr id="126" name="Google Shape;126;p47"/>
          <p:cNvSpPr txBox="1"/>
          <p:nvPr>
            <p:ph type="title"/>
          </p:nvPr>
        </p:nvSpPr>
        <p:spPr>
          <a:xfrm>
            <a:off x="1766475" y="3773600"/>
            <a:ext cx="7145100" cy="300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7" name="Google Shape;127;p47"/>
          <p:cNvSpPr txBox="1"/>
          <p:nvPr>
            <p:ph idx="2" type="title"/>
          </p:nvPr>
        </p:nvSpPr>
        <p:spPr>
          <a:xfrm>
            <a:off x="432025" y="83275"/>
            <a:ext cx="7145100" cy="3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28" name="Google Shape;128;p47"/>
          <p:cNvPicPr preferRelativeResize="0"/>
          <p:nvPr/>
        </p:nvPicPr>
        <p:blipFill rotWithShape="1">
          <a:blip r:embed="rId6">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41">
          <p15:clr>
            <a:srgbClr val="FA7B17"/>
          </p15:clr>
        </p15:guide>
        <p15:guide id="3" orient="horz" pos="255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0">
  <p:cSld name="BLANK_1">
    <p:spTree>
      <p:nvGrpSpPr>
        <p:cNvPr id="129" name="Shape 129"/>
        <p:cNvGrpSpPr/>
        <p:nvPr/>
      </p:nvGrpSpPr>
      <p:grpSpPr>
        <a:xfrm>
          <a:off x="0" y="0"/>
          <a:ext cx="0" cy="0"/>
          <a:chOff x="0" y="0"/>
          <a:chExt cx="0" cy="0"/>
        </a:xfrm>
      </p:grpSpPr>
      <p:sp>
        <p:nvSpPr>
          <p:cNvPr id="130" name="Google Shape;130;p48"/>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31" name="Google Shape;131;p48"/>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8"/>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8"/>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4" name="Google Shape;134;p48"/>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5" name="Google Shape;135;p48"/>
          <p:cNvSpPr txBox="1"/>
          <p:nvPr>
            <p:ph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48"/>
          <p:cNvSpPr txBox="1"/>
          <p:nvPr>
            <p:ph idx="2" type="title"/>
          </p:nvPr>
        </p:nvSpPr>
        <p:spPr>
          <a:xfrm>
            <a:off x="6134350" y="2196275"/>
            <a:ext cx="2397900" cy="207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48"/>
          <p:cNvSpPr txBox="1"/>
          <p:nvPr>
            <p:ph idx="3" type="title"/>
          </p:nvPr>
        </p:nvSpPr>
        <p:spPr>
          <a:xfrm>
            <a:off x="4039950" y="116422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48"/>
          <p:cNvSpPr txBox="1"/>
          <p:nvPr>
            <p:ph idx="4" type="title"/>
          </p:nvPr>
        </p:nvSpPr>
        <p:spPr>
          <a:xfrm>
            <a:off x="6877450" y="116422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9" name="Google Shape;139;p48"/>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48"/>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41" name="Google Shape;141;p48"/>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pic>
        <p:nvPicPr>
          <p:cNvPr id="142" name="Google Shape;142;p48"/>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ltima clase">
  <p:cSld name="BLANK_1_1_1">
    <p:spTree>
      <p:nvGrpSpPr>
        <p:cNvPr id="143" name="Shape 143"/>
        <p:cNvGrpSpPr/>
        <p:nvPr/>
      </p:nvGrpSpPr>
      <p:grpSpPr>
        <a:xfrm>
          <a:off x="0" y="0"/>
          <a:ext cx="0" cy="0"/>
          <a:chOff x="0" y="0"/>
          <a:chExt cx="0" cy="0"/>
        </a:xfrm>
      </p:grpSpPr>
      <p:sp>
        <p:nvSpPr>
          <p:cNvPr id="144" name="Google Shape;144;p49"/>
          <p:cNvSpPr/>
          <p:nvPr/>
        </p:nvSpPr>
        <p:spPr>
          <a:xfrm>
            <a:off x="212425" y="1172325"/>
            <a:ext cx="4818000" cy="436800"/>
          </a:xfrm>
          <a:prstGeom prst="chevron">
            <a:avLst>
              <a:gd fmla="val 45084"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45" name="Google Shape;145;p49"/>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9"/>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9"/>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48" name="Google Shape;148;p49"/>
          <p:cNvSpPr txBox="1"/>
          <p:nvPr>
            <p:ph type="title"/>
          </p:nvPr>
        </p:nvSpPr>
        <p:spPr>
          <a:xfrm>
            <a:off x="1271800" y="115937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49" name="Google Shape;149;p49"/>
          <p:cNvSpPr txBox="1"/>
          <p:nvPr>
            <p:ph idx="2" type="title"/>
          </p:nvPr>
        </p:nvSpPr>
        <p:spPr>
          <a:xfrm>
            <a:off x="3938175" y="1159375"/>
            <a:ext cx="109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0" name="Google Shape;150;p49"/>
          <p:cNvSpPr txBox="1"/>
          <p:nvPr>
            <p:ph idx="3" type="title"/>
          </p:nvPr>
        </p:nvSpPr>
        <p:spPr>
          <a:xfrm>
            <a:off x="532575" y="2150850"/>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 name="Google Shape;151;p49"/>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p49"/>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53" name="Google Shape;153;p49"/>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sp>
        <p:nvSpPr>
          <p:cNvPr id="154" name="Google Shape;154;p49"/>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55" name="Google Shape;155;p49"/>
          <p:cNvSpPr txBox="1"/>
          <p:nvPr>
            <p:ph idx="4"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56" name="Google Shape;156;p49"/>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y subtítulo" type="title">
  <p:cSld name="TITLE">
    <p:spTree>
      <p:nvGrpSpPr>
        <p:cNvPr id="17" name="Shape 17"/>
        <p:cNvGrpSpPr/>
        <p:nvPr/>
      </p:nvGrpSpPr>
      <p:grpSpPr>
        <a:xfrm>
          <a:off x="0" y="0"/>
          <a:ext cx="0" cy="0"/>
          <a:chOff x="0" y="0"/>
          <a:chExt cx="0" cy="0"/>
        </a:xfrm>
      </p:grpSpPr>
      <p:sp>
        <p:nvSpPr>
          <p:cNvPr id="18" name="Google Shape;18;p37"/>
          <p:cNvSpPr/>
          <p:nvPr/>
        </p:nvSpPr>
        <p:spPr>
          <a:xfrm>
            <a:off x="-13650" y="432892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7"/>
          <p:cNvSpPr txBox="1"/>
          <p:nvPr>
            <p:ph type="ctrTitle"/>
          </p:nvPr>
        </p:nvSpPr>
        <p:spPr>
          <a:xfrm>
            <a:off x="311700" y="1226800"/>
            <a:ext cx="8520600" cy="1570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rgbClr val="333333"/>
              </a:buClr>
              <a:buSzPts val="4900"/>
              <a:buFont typeface="Montserrat"/>
              <a:buNone/>
              <a:defRPr b="1" sz="49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1" name="Google Shape;21;p37"/>
          <p:cNvPicPr preferRelativeResize="0"/>
          <p:nvPr/>
        </p:nvPicPr>
        <p:blipFill rotWithShape="1">
          <a:blip r:embed="rId2">
            <a:alphaModFix/>
          </a:blip>
          <a:srcRect b="0" l="0" r="0" t="0"/>
          <a:stretch/>
        </p:blipFill>
        <p:spPr>
          <a:xfrm>
            <a:off x="7910675" y="4073939"/>
            <a:ext cx="1365875" cy="1365875"/>
          </a:xfrm>
          <a:prstGeom prst="rect">
            <a:avLst/>
          </a:prstGeom>
          <a:noFill/>
          <a:ln>
            <a:noFill/>
          </a:ln>
        </p:spPr>
      </p:pic>
      <p:sp>
        <p:nvSpPr>
          <p:cNvPr id="22" name="Google Shape;22;p37"/>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37"/>
          <p:cNvPicPr preferRelativeResize="0"/>
          <p:nvPr/>
        </p:nvPicPr>
        <p:blipFill rotWithShape="1">
          <a:blip r:embed="rId3">
            <a:alphaModFix/>
          </a:blip>
          <a:srcRect b="0" l="0" r="0" t="0"/>
          <a:stretch/>
        </p:blipFill>
        <p:spPr>
          <a:xfrm>
            <a:off x="8155184" y="33947"/>
            <a:ext cx="876879" cy="399275"/>
          </a:xfrm>
          <a:prstGeom prst="rect">
            <a:avLst/>
          </a:prstGeom>
          <a:noFill/>
          <a:ln>
            <a:noFill/>
          </a:ln>
        </p:spPr>
      </p:pic>
      <p:pic>
        <p:nvPicPr>
          <p:cNvPr id="24" name="Google Shape;24;p37"/>
          <p:cNvPicPr preferRelativeResize="0"/>
          <p:nvPr/>
        </p:nvPicPr>
        <p:blipFill rotWithShape="1">
          <a:blip r:embed="rId4">
            <a:alphaModFix/>
          </a:blip>
          <a:srcRect b="0" l="0" r="0" t="0"/>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2 - 37">
  <p:cSld name="BLANK_1_1">
    <p:spTree>
      <p:nvGrpSpPr>
        <p:cNvPr id="25" name="Shape 25"/>
        <p:cNvGrpSpPr/>
        <p:nvPr/>
      </p:nvGrpSpPr>
      <p:grpSpPr>
        <a:xfrm>
          <a:off x="0" y="0"/>
          <a:ext cx="0" cy="0"/>
          <a:chOff x="0" y="0"/>
          <a:chExt cx="0" cy="0"/>
        </a:xfrm>
      </p:grpSpPr>
      <p:sp>
        <p:nvSpPr>
          <p:cNvPr id="26" name="Google Shape;26;p38"/>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27" name="Google Shape;27;p38"/>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8"/>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8"/>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31" name="Google Shape;31;p38"/>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32" name="Google Shape;32;p38"/>
          <p:cNvSpPr txBox="1"/>
          <p:nvPr>
            <p:ph type="title"/>
          </p:nvPr>
        </p:nvSpPr>
        <p:spPr>
          <a:xfrm>
            <a:off x="1271800" y="115937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3" name="Google Shape;33;p38"/>
          <p:cNvSpPr txBox="1"/>
          <p:nvPr>
            <p:ph idx="2" type="title"/>
          </p:nvPr>
        </p:nvSpPr>
        <p:spPr>
          <a:xfrm>
            <a:off x="3938175" y="1159375"/>
            <a:ext cx="109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4" name="Google Shape;34;p38"/>
          <p:cNvSpPr txBox="1"/>
          <p:nvPr>
            <p:ph idx="3" type="title"/>
          </p:nvPr>
        </p:nvSpPr>
        <p:spPr>
          <a:xfrm>
            <a:off x="6877450" y="1159388"/>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5" name="Google Shape;35;p38"/>
          <p:cNvSpPr txBox="1"/>
          <p:nvPr>
            <p:ph idx="4" type="title"/>
          </p:nvPr>
        </p:nvSpPr>
        <p:spPr>
          <a:xfrm>
            <a:off x="532575" y="2150850"/>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38"/>
          <p:cNvSpPr txBox="1"/>
          <p:nvPr>
            <p:ph idx="5" type="title"/>
          </p:nvPr>
        </p:nvSpPr>
        <p:spPr>
          <a:xfrm>
            <a:off x="6130475" y="2159925"/>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8"/>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 name="Google Shape;38;p38"/>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39" name="Google Shape;39;p38"/>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sp>
        <p:nvSpPr>
          <p:cNvPr id="40" name="Google Shape;40;p38"/>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41" name="Google Shape;41;p38"/>
          <p:cNvSpPr txBox="1"/>
          <p:nvPr>
            <p:ph idx="6"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2" name="Google Shape;42;p38"/>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43" name="Shape 43"/>
        <p:cNvGrpSpPr/>
        <p:nvPr/>
      </p:nvGrpSpPr>
      <p:grpSpPr>
        <a:xfrm>
          <a:off x="0" y="0"/>
          <a:ext cx="0" cy="0"/>
          <a:chOff x="0" y="0"/>
          <a:chExt cx="0" cy="0"/>
        </a:xfrm>
      </p:grpSpPr>
      <p:sp>
        <p:nvSpPr>
          <p:cNvPr id="44" name="Google Shape;44;p62"/>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62"/>
          <p:cNvPicPr preferRelativeResize="0"/>
          <p:nvPr/>
        </p:nvPicPr>
        <p:blipFill rotWithShape="1">
          <a:blip r:embed="rId2">
            <a:alphaModFix/>
          </a:blip>
          <a:srcRect b="0" l="0" r="0" t="0"/>
          <a:stretch/>
        </p:blipFill>
        <p:spPr>
          <a:xfrm>
            <a:off x="8155184" y="33946"/>
            <a:ext cx="876878" cy="399275"/>
          </a:xfrm>
          <a:prstGeom prst="rect">
            <a:avLst/>
          </a:prstGeom>
          <a:noFill/>
          <a:ln>
            <a:noFill/>
          </a:ln>
        </p:spPr>
      </p:pic>
      <p:pic>
        <p:nvPicPr>
          <p:cNvPr id="46" name="Google Shape;46;p62"/>
          <p:cNvPicPr preferRelativeResize="0"/>
          <p:nvPr/>
        </p:nvPicPr>
        <p:blipFill rotWithShape="1">
          <a:blip r:embed="rId3">
            <a:alphaModFix/>
          </a:blip>
          <a:srcRect b="0" l="0" r="0" t="0"/>
          <a:stretch/>
        </p:blipFill>
        <p:spPr>
          <a:xfrm>
            <a:off x="7910675" y="4073938"/>
            <a:ext cx="1233324" cy="1069561"/>
          </a:xfrm>
          <a:prstGeom prst="rect">
            <a:avLst/>
          </a:prstGeom>
          <a:noFill/>
          <a:ln>
            <a:noFill/>
          </a:ln>
        </p:spPr>
      </p:pic>
      <p:pic>
        <p:nvPicPr>
          <p:cNvPr id="47" name="Google Shape;47;p62"/>
          <p:cNvPicPr preferRelativeResize="0"/>
          <p:nvPr/>
        </p:nvPicPr>
        <p:blipFill rotWithShape="1">
          <a:blip r:embed="rId4">
            <a:alphaModFix/>
          </a:blip>
          <a:srcRect b="0" l="0" r="0" t="0"/>
          <a:stretch/>
        </p:blipFill>
        <p:spPr>
          <a:xfrm>
            <a:off x="0" y="4264237"/>
            <a:ext cx="1163079" cy="792598"/>
          </a:xfrm>
          <a:prstGeom prst="rect">
            <a:avLst/>
          </a:prstGeom>
          <a:noFill/>
          <a:ln>
            <a:noFill/>
          </a:ln>
        </p:spPr>
      </p:pic>
      <p:sp>
        <p:nvSpPr>
          <p:cNvPr id="48" name="Google Shape;48;p62"/>
          <p:cNvSpPr txBox="1"/>
          <p:nvPr>
            <p:ph type="title"/>
          </p:nvPr>
        </p:nvSpPr>
        <p:spPr>
          <a:xfrm>
            <a:off x="384725" y="657648"/>
            <a:ext cx="5734050" cy="4095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5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6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6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52" name="Shape 52"/>
        <p:cNvGrpSpPr/>
        <p:nvPr/>
      </p:nvGrpSpPr>
      <p:grpSpPr>
        <a:xfrm>
          <a:off x="0" y="0"/>
          <a:ext cx="0" cy="0"/>
          <a:chOff x="0" y="0"/>
          <a:chExt cx="0" cy="0"/>
        </a:xfrm>
      </p:grpSpPr>
      <p:sp>
        <p:nvSpPr>
          <p:cNvPr id="53" name="Google Shape;53;p63"/>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 name="Google Shape;54;p63"/>
          <p:cNvPicPr preferRelativeResize="0"/>
          <p:nvPr/>
        </p:nvPicPr>
        <p:blipFill rotWithShape="1">
          <a:blip r:embed="rId2">
            <a:alphaModFix/>
          </a:blip>
          <a:srcRect b="0" l="0" r="0" t="0"/>
          <a:stretch/>
        </p:blipFill>
        <p:spPr>
          <a:xfrm>
            <a:off x="8155184" y="33946"/>
            <a:ext cx="876878" cy="399275"/>
          </a:xfrm>
          <a:prstGeom prst="rect">
            <a:avLst/>
          </a:prstGeom>
          <a:noFill/>
          <a:ln>
            <a:noFill/>
          </a:ln>
        </p:spPr>
      </p:pic>
      <p:pic>
        <p:nvPicPr>
          <p:cNvPr id="55" name="Google Shape;55;p63"/>
          <p:cNvPicPr preferRelativeResize="0"/>
          <p:nvPr/>
        </p:nvPicPr>
        <p:blipFill rotWithShape="1">
          <a:blip r:embed="rId3">
            <a:alphaModFix/>
          </a:blip>
          <a:srcRect b="0" l="0" r="0" t="0"/>
          <a:stretch/>
        </p:blipFill>
        <p:spPr>
          <a:xfrm>
            <a:off x="8078975" y="4699099"/>
            <a:ext cx="558474" cy="300724"/>
          </a:xfrm>
          <a:prstGeom prst="rect">
            <a:avLst/>
          </a:prstGeom>
          <a:noFill/>
          <a:ln>
            <a:noFill/>
          </a:ln>
        </p:spPr>
      </p:pic>
      <p:pic>
        <p:nvPicPr>
          <p:cNvPr id="56" name="Google Shape;56;p63"/>
          <p:cNvPicPr preferRelativeResize="0"/>
          <p:nvPr/>
        </p:nvPicPr>
        <p:blipFill rotWithShape="1">
          <a:blip r:embed="rId4">
            <a:alphaModFix/>
          </a:blip>
          <a:srcRect b="0" l="0" r="0" t="0"/>
          <a:stretch/>
        </p:blipFill>
        <p:spPr>
          <a:xfrm>
            <a:off x="432025" y="4610037"/>
            <a:ext cx="1665397" cy="478849"/>
          </a:xfrm>
          <a:prstGeom prst="rect">
            <a:avLst/>
          </a:prstGeom>
          <a:noFill/>
          <a:ln>
            <a:noFill/>
          </a:ln>
        </p:spPr>
      </p:pic>
      <p:sp>
        <p:nvSpPr>
          <p:cNvPr id="57" name="Google Shape;57;p63"/>
          <p:cNvSpPr txBox="1"/>
          <p:nvPr>
            <p:ph type="title"/>
          </p:nvPr>
        </p:nvSpPr>
        <p:spPr>
          <a:xfrm>
            <a:off x="384725" y="657648"/>
            <a:ext cx="5734050" cy="4095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5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3"/>
          <p:cNvSpPr txBox="1"/>
          <p:nvPr>
            <p:ph idx="1" type="body"/>
          </p:nvPr>
        </p:nvSpPr>
        <p:spPr>
          <a:xfrm>
            <a:off x="384725" y="1186383"/>
            <a:ext cx="3892550" cy="1895475"/>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400"/>
              <a:buNone/>
              <a:defRPr b="0" i="0" sz="1400">
                <a:solidFill>
                  <a:srgbClr val="595959"/>
                </a:solidFill>
                <a:latin typeface="Calibri"/>
                <a:ea typeface="Calibri"/>
                <a:cs typeface="Calibri"/>
                <a:sym typeface="Calibri"/>
              </a:defRPr>
            </a:lvl1pPr>
            <a:lvl2pPr indent="-228600" lvl="1" marL="914400" algn="l">
              <a:lnSpc>
                <a:spcPct val="115000"/>
              </a:lnSpc>
              <a:spcBef>
                <a:spcPts val="0"/>
              </a:spcBef>
              <a:spcAft>
                <a:spcPts val="0"/>
              </a:spcAft>
              <a:buSzPts val="1400"/>
              <a:buNone/>
              <a:defRPr/>
            </a:lvl2pPr>
            <a:lvl3pPr indent="-228600" lvl="2" marL="1371600" algn="l">
              <a:lnSpc>
                <a:spcPct val="115000"/>
              </a:lnSpc>
              <a:spcBef>
                <a:spcPts val="0"/>
              </a:spcBef>
              <a:spcAft>
                <a:spcPts val="0"/>
              </a:spcAft>
              <a:buSzPts val="1400"/>
              <a:buNone/>
              <a:defRPr/>
            </a:lvl3pPr>
            <a:lvl4pPr indent="-228600" lvl="3" marL="1828800" algn="l">
              <a:lnSpc>
                <a:spcPct val="115000"/>
              </a:lnSpc>
              <a:spcBef>
                <a:spcPts val="0"/>
              </a:spcBef>
              <a:spcAft>
                <a:spcPts val="0"/>
              </a:spcAft>
              <a:buSzPts val="1400"/>
              <a:buNone/>
              <a:defRPr/>
            </a:lvl4pPr>
            <a:lvl5pPr indent="-228600" lvl="4" marL="2286000" algn="l">
              <a:lnSpc>
                <a:spcPct val="115000"/>
              </a:lnSpc>
              <a:spcBef>
                <a:spcPts val="0"/>
              </a:spcBef>
              <a:spcAft>
                <a:spcPts val="0"/>
              </a:spcAft>
              <a:buSzPts val="1400"/>
              <a:buNone/>
              <a:defRPr/>
            </a:lvl5pPr>
            <a:lvl6pPr indent="-228600" lvl="5" marL="2743200" algn="l">
              <a:lnSpc>
                <a:spcPct val="115000"/>
              </a:lnSpc>
              <a:spcBef>
                <a:spcPts val="0"/>
              </a:spcBef>
              <a:spcAft>
                <a:spcPts val="0"/>
              </a:spcAft>
              <a:buSzPts val="1400"/>
              <a:buNone/>
              <a:defRPr/>
            </a:lvl6pPr>
            <a:lvl7pPr indent="-228600" lvl="6" marL="3200400" algn="l">
              <a:lnSpc>
                <a:spcPct val="115000"/>
              </a:lnSpc>
              <a:spcBef>
                <a:spcPts val="0"/>
              </a:spcBef>
              <a:spcAft>
                <a:spcPts val="0"/>
              </a:spcAft>
              <a:buSzPts val="1400"/>
              <a:buNone/>
              <a:defRPr/>
            </a:lvl7pPr>
            <a:lvl8pPr indent="-228600" lvl="7" marL="3657600" algn="l">
              <a:lnSpc>
                <a:spcPct val="115000"/>
              </a:lnSpc>
              <a:spcBef>
                <a:spcPts val="0"/>
              </a:spcBef>
              <a:spcAft>
                <a:spcPts val="0"/>
              </a:spcAft>
              <a:buSzPts val="1400"/>
              <a:buNone/>
              <a:defRPr/>
            </a:lvl8pPr>
            <a:lvl9pPr indent="-228600" lvl="8" marL="4114800" algn="l">
              <a:lnSpc>
                <a:spcPct val="115000"/>
              </a:lnSpc>
              <a:spcBef>
                <a:spcPts val="0"/>
              </a:spcBef>
              <a:spcAft>
                <a:spcPts val="0"/>
              </a:spcAft>
              <a:buSzPts val="1400"/>
              <a:buNone/>
              <a:defRPr/>
            </a:lvl9pPr>
          </a:lstStyle>
          <a:p/>
        </p:txBody>
      </p:sp>
      <p:sp>
        <p:nvSpPr>
          <p:cNvPr id="59" name="Google Shape;59;p6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6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6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40"/>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40"/>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indent="-317500" lvl="2" marL="13716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indent="-317500" lvl="3" marL="18288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indent="-317500" lvl="4" marL="22860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indent="-317500" lvl="5" marL="27432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indent="-317500" lvl="6" marL="32004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indent="-317500" lvl="7" marL="36576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indent="-317500" lvl="8" marL="41148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p:txBody>
      </p:sp>
      <p:pic>
        <p:nvPicPr>
          <p:cNvPr id="65" name="Google Shape;65;p40"/>
          <p:cNvPicPr preferRelativeResize="0"/>
          <p:nvPr/>
        </p:nvPicPr>
        <p:blipFill rotWithShape="1">
          <a:blip r:embed="rId2">
            <a:alphaModFix/>
          </a:blip>
          <a:srcRect b="0" l="0" r="0" t="0"/>
          <a:stretch/>
        </p:blipFill>
        <p:spPr>
          <a:xfrm>
            <a:off x="8078975" y="4699100"/>
            <a:ext cx="558475" cy="300725"/>
          </a:xfrm>
          <a:prstGeom prst="rect">
            <a:avLst/>
          </a:prstGeom>
          <a:noFill/>
          <a:ln>
            <a:noFill/>
          </a:ln>
        </p:spPr>
      </p:pic>
      <p:sp>
        <p:nvSpPr>
          <p:cNvPr id="66" name="Google Shape;66;p40"/>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40"/>
          <p:cNvPicPr preferRelativeResize="0"/>
          <p:nvPr/>
        </p:nvPicPr>
        <p:blipFill rotWithShape="1">
          <a:blip r:embed="rId3">
            <a:alphaModFix/>
          </a:blip>
          <a:srcRect b="0" l="0" r="0" t="0"/>
          <a:stretch/>
        </p:blipFill>
        <p:spPr>
          <a:xfrm>
            <a:off x="8155184" y="33947"/>
            <a:ext cx="876879" cy="399275"/>
          </a:xfrm>
          <a:prstGeom prst="rect">
            <a:avLst/>
          </a:prstGeom>
          <a:noFill/>
          <a:ln>
            <a:noFill/>
          </a:ln>
        </p:spPr>
      </p:pic>
      <p:pic>
        <p:nvPicPr>
          <p:cNvPr id="68" name="Google Shape;68;p40"/>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9" name="Shape 69"/>
        <p:cNvGrpSpPr/>
        <p:nvPr/>
      </p:nvGrpSpPr>
      <p:grpSpPr>
        <a:xfrm>
          <a:off x="0" y="0"/>
          <a:ext cx="0" cy="0"/>
          <a:chOff x="0" y="0"/>
          <a:chExt cx="0" cy="0"/>
        </a:xfrm>
      </p:grpSpPr>
      <p:sp>
        <p:nvSpPr>
          <p:cNvPr id="70" name="Google Shape;70;p64"/>
          <p:cNvSpPr txBox="1"/>
          <p:nvPr>
            <p:ph type="ctrTitle"/>
          </p:nvPr>
        </p:nvSpPr>
        <p:spPr>
          <a:xfrm>
            <a:off x="544858" y="1927223"/>
            <a:ext cx="8054282" cy="77216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4"/>
          <p:cNvSpPr txBox="1"/>
          <p:nvPr>
            <p:ph idx="1" type="subTitle"/>
          </p:nvPr>
        </p:nvSpPr>
        <p:spPr>
          <a:xfrm>
            <a:off x="563275" y="2604770"/>
            <a:ext cx="6706870" cy="1244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400"/>
              <a:buNone/>
              <a:defRPr b="0" i="0" sz="1400">
                <a:solidFill>
                  <a:srgbClr val="595959"/>
                </a:solidFill>
                <a:latin typeface="Calibri"/>
                <a:ea typeface="Calibri"/>
                <a:cs typeface="Calibri"/>
                <a:sym typeface="Calibri"/>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2" name="Google Shape;72;p6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6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6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75" name="Shape 75"/>
        <p:cNvGrpSpPr/>
        <p:nvPr/>
      </p:nvGrpSpPr>
      <p:grpSpPr>
        <a:xfrm>
          <a:off x="0" y="0"/>
          <a:ext cx="0" cy="0"/>
          <a:chOff x="0" y="0"/>
          <a:chExt cx="0" cy="0"/>
        </a:xfrm>
      </p:grpSpPr>
      <p:sp>
        <p:nvSpPr>
          <p:cNvPr id="76" name="Google Shape;76;p65"/>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 name="Google Shape;77;p65"/>
          <p:cNvPicPr preferRelativeResize="0"/>
          <p:nvPr/>
        </p:nvPicPr>
        <p:blipFill rotWithShape="1">
          <a:blip r:embed="rId2">
            <a:alphaModFix/>
          </a:blip>
          <a:srcRect b="0" l="0" r="0" t="0"/>
          <a:stretch/>
        </p:blipFill>
        <p:spPr>
          <a:xfrm>
            <a:off x="8155184" y="33946"/>
            <a:ext cx="876878" cy="399275"/>
          </a:xfrm>
          <a:prstGeom prst="rect">
            <a:avLst/>
          </a:prstGeom>
          <a:noFill/>
          <a:ln>
            <a:noFill/>
          </a:ln>
        </p:spPr>
      </p:pic>
      <p:pic>
        <p:nvPicPr>
          <p:cNvPr id="78" name="Google Shape;78;p65"/>
          <p:cNvPicPr preferRelativeResize="0"/>
          <p:nvPr/>
        </p:nvPicPr>
        <p:blipFill rotWithShape="1">
          <a:blip r:embed="rId3">
            <a:alphaModFix/>
          </a:blip>
          <a:srcRect b="0" l="0" r="0" t="0"/>
          <a:stretch/>
        </p:blipFill>
        <p:spPr>
          <a:xfrm>
            <a:off x="7910675" y="4073938"/>
            <a:ext cx="1233324" cy="1069561"/>
          </a:xfrm>
          <a:prstGeom prst="rect">
            <a:avLst/>
          </a:prstGeom>
          <a:noFill/>
          <a:ln>
            <a:noFill/>
          </a:ln>
        </p:spPr>
      </p:pic>
      <p:pic>
        <p:nvPicPr>
          <p:cNvPr id="79" name="Google Shape;79;p65"/>
          <p:cNvPicPr preferRelativeResize="0"/>
          <p:nvPr/>
        </p:nvPicPr>
        <p:blipFill rotWithShape="1">
          <a:blip r:embed="rId4">
            <a:alphaModFix/>
          </a:blip>
          <a:srcRect b="0" l="0" r="0" t="0"/>
          <a:stretch/>
        </p:blipFill>
        <p:spPr>
          <a:xfrm>
            <a:off x="0" y="4264237"/>
            <a:ext cx="1163079" cy="792598"/>
          </a:xfrm>
          <a:prstGeom prst="rect">
            <a:avLst/>
          </a:prstGeom>
          <a:noFill/>
          <a:ln>
            <a:noFill/>
          </a:ln>
        </p:spPr>
      </p:pic>
      <p:sp>
        <p:nvSpPr>
          <p:cNvPr id="80" name="Google Shape;80;p6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6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6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e o recordatorio" type="blank">
  <p:cSld name="BLANK">
    <p:spTree>
      <p:nvGrpSpPr>
        <p:cNvPr id="83" name="Shape 83"/>
        <p:cNvGrpSpPr/>
        <p:nvPr/>
      </p:nvGrpSpPr>
      <p:grpSpPr>
        <a:xfrm>
          <a:off x="0" y="0"/>
          <a:ext cx="0" cy="0"/>
          <a:chOff x="0" y="0"/>
          <a:chExt cx="0" cy="0"/>
        </a:xfrm>
      </p:grpSpPr>
      <p:sp>
        <p:nvSpPr>
          <p:cNvPr id="84" name="Google Shape;84;p42"/>
          <p:cNvSpPr/>
          <p:nvPr/>
        </p:nvSpPr>
        <p:spPr>
          <a:xfrm>
            <a:off x="-13650" y="-577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42"/>
          <p:cNvPicPr preferRelativeResize="0"/>
          <p:nvPr/>
        </p:nvPicPr>
        <p:blipFill rotWithShape="1">
          <a:blip r:embed="rId2">
            <a:alphaModFix/>
          </a:blip>
          <a:srcRect b="0" l="0" r="0" t="0"/>
          <a:stretch/>
        </p:blipFill>
        <p:spPr>
          <a:xfrm>
            <a:off x="7910675" y="-260761"/>
            <a:ext cx="1365875" cy="1365875"/>
          </a:xfrm>
          <a:prstGeom prst="rect">
            <a:avLst/>
          </a:prstGeom>
          <a:noFill/>
          <a:ln>
            <a:noFill/>
          </a:ln>
        </p:spPr>
      </p:pic>
      <p:pic>
        <p:nvPicPr>
          <p:cNvPr id="86" name="Google Shape;86;p42"/>
          <p:cNvPicPr preferRelativeResize="0"/>
          <p:nvPr/>
        </p:nvPicPr>
        <p:blipFill rotWithShape="1">
          <a:blip r:embed="rId3">
            <a:alphaModFix/>
          </a:blip>
          <a:srcRect b="0" l="0" r="0" t="0"/>
          <a:stretch/>
        </p:blipFill>
        <p:spPr>
          <a:xfrm>
            <a:off x="0" y="5738"/>
            <a:ext cx="1163080" cy="792599"/>
          </a:xfrm>
          <a:prstGeom prst="rect">
            <a:avLst/>
          </a:prstGeom>
          <a:noFill/>
          <a:ln>
            <a:noFill/>
          </a:ln>
        </p:spPr>
      </p:pic>
      <p:pic>
        <p:nvPicPr>
          <p:cNvPr id="87" name="Google Shape;87;p42"/>
          <p:cNvPicPr preferRelativeResize="0"/>
          <p:nvPr/>
        </p:nvPicPr>
        <p:blipFill rotWithShape="1">
          <a:blip r:embed="rId4">
            <a:alphaModFix/>
          </a:blip>
          <a:srcRect b="0" l="0" r="0" t="0"/>
          <a:stretch/>
        </p:blipFill>
        <p:spPr>
          <a:xfrm>
            <a:off x="4026135" y="164938"/>
            <a:ext cx="1091725" cy="497100"/>
          </a:xfrm>
          <a:prstGeom prst="rect">
            <a:avLst/>
          </a:prstGeom>
          <a:noFill/>
          <a:ln>
            <a:noFill/>
          </a:ln>
        </p:spPr>
      </p:pic>
      <p:sp>
        <p:nvSpPr>
          <p:cNvPr id="88" name="Google Shape;88;p42"/>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333333"/>
              </a:buClr>
              <a:buSzPts val="3700"/>
              <a:buFont typeface="Montserrat"/>
              <a:buNone/>
              <a:defRPr b="1" sz="3700">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about:bla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about:bla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33.jpg"/><Relationship Id="rId5" Type="http://schemas.openxmlformats.org/officeDocument/2006/relationships/image" Target="../media/image5.png"/><Relationship Id="rId6" Type="http://schemas.openxmlformats.org/officeDocument/2006/relationships/image" Target="../media/image44.jpg"/><Relationship Id="rId7" Type="http://schemas.openxmlformats.org/officeDocument/2006/relationships/image" Target="../media/image35.jpg"/><Relationship Id="rId8"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hyperlink" Target="https://openjsf.org/abou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23.jpg"/><Relationship Id="rId5"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txBox="1"/>
          <p:nvPr/>
        </p:nvSpPr>
        <p:spPr>
          <a:xfrm>
            <a:off x="3335100" y="1617575"/>
            <a:ext cx="5497200" cy="1375200"/>
          </a:xfrm>
          <a:prstGeom prst="rect">
            <a:avLst/>
          </a:prstGeom>
          <a:noFill/>
          <a:ln>
            <a:noFill/>
          </a:ln>
        </p:spPr>
        <p:txBody>
          <a:bodyPr anchorCtr="0" anchor="ctr" bIns="91425" lIns="91425" spcFirstLastPara="1" rIns="91425" wrap="square" tIns="91425">
            <a:normAutofit fontScale="85000" lnSpcReduction="10000"/>
          </a:bodyPr>
          <a:lstStyle/>
          <a:p>
            <a:pPr indent="0" lvl="0" marL="0" marR="0" rtl="0" algn="ctr">
              <a:lnSpc>
                <a:spcPct val="100000"/>
              </a:lnSpc>
              <a:spcBef>
                <a:spcPts val="0"/>
              </a:spcBef>
              <a:spcAft>
                <a:spcPts val="0"/>
              </a:spcAft>
              <a:buClr>
                <a:schemeClr val="dk1"/>
              </a:buClr>
              <a:buSzPct val="100000"/>
              <a:buFont typeface="Arial"/>
              <a:buNone/>
            </a:pPr>
            <a:r>
              <a:rPr b="1" i="0" lang="es" sz="3700" u="none" cap="none" strike="noStrike">
                <a:solidFill>
                  <a:schemeClr val="dk1"/>
                </a:solidFill>
                <a:latin typeface="Montserrat"/>
                <a:ea typeface="Montserrat"/>
                <a:cs typeface="Montserrat"/>
                <a:sym typeface="Montserrat"/>
              </a:rPr>
              <a:t>FULL STACK FRONTEND</a:t>
            </a:r>
            <a:endParaRPr b="1" i="0" sz="37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ct val="100000"/>
              <a:buFont typeface="Arial"/>
              <a:buNone/>
            </a:pPr>
            <a:r>
              <a:rPr b="1" i="0" lang="es" sz="3700" u="none" cap="none" strike="noStrike">
                <a:solidFill>
                  <a:srgbClr val="000000"/>
                </a:solidFill>
                <a:latin typeface="Montserrat"/>
                <a:ea typeface="Montserrat"/>
                <a:cs typeface="Montserrat"/>
                <a:sym typeface="Montserrat"/>
              </a:rPr>
              <a:t>Clase  27</a:t>
            </a:r>
            <a:endParaRPr b="1" i="0" sz="3700" u="none" cap="none" strike="noStrike">
              <a:solidFill>
                <a:srgbClr val="000000"/>
              </a:solidFill>
              <a:latin typeface="Montserrat"/>
              <a:ea typeface="Montserrat"/>
              <a:cs typeface="Montserrat"/>
              <a:sym typeface="Montserrat"/>
            </a:endParaRPr>
          </a:p>
        </p:txBody>
      </p:sp>
      <p:sp>
        <p:nvSpPr>
          <p:cNvPr id="162" name="Google Shape;162;p1"/>
          <p:cNvSpPr txBox="1"/>
          <p:nvPr/>
        </p:nvSpPr>
        <p:spPr>
          <a:xfrm>
            <a:off x="3335025" y="2986525"/>
            <a:ext cx="5534400" cy="7926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500"/>
              <a:buFont typeface="Arial"/>
              <a:buNone/>
            </a:pPr>
            <a:r>
              <a:rPr b="0" i="0" lang="es" sz="2500" u="none" cap="none" strike="noStrike">
                <a:solidFill>
                  <a:srgbClr val="595959"/>
                </a:solidFill>
                <a:latin typeface="Montserrat Medium"/>
                <a:ea typeface="Montserrat Medium"/>
                <a:cs typeface="Montserrat Medium"/>
                <a:sym typeface="Montserrat Medium"/>
              </a:rPr>
              <a:t>Node 3</a:t>
            </a:r>
            <a:endParaRPr b="0" i="0" sz="2500" u="none" cap="none" strike="noStrike">
              <a:solidFill>
                <a:srgbClr val="595959"/>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rgbClr val="FFFFFF"/>
                </a:highlight>
                <a:latin typeface="Montserrat"/>
                <a:ea typeface="Montserrat"/>
                <a:cs typeface="Montserrat"/>
                <a:sym typeface="Montserrat"/>
              </a:rPr>
              <a:t>Servidor estático con </a:t>
            </a:r>
            <a:r>
              <a:rPr b="1" lang="es" sz="2500">
                <a:solidFill>
                  <a:srgbClr val="70AD47"/>
                </a:solidFill>
                <a:highlight>
                  <a:srgbClr val="FFFFFF"/>
                </a:highlight>
                <a:latin typeface="Montserrat"/>
                <a:ea typeface="Montserrat"/>
                <a:cs typeface="Montserrat"/>
                <a:sym typeface="Montserrat"/>
              </a:rPr>
              <a:t>Express</a:t>
            </a:r>
            <a:endParaRPr b="1" sz="2500">
              <a:solidFill>
                <a:srgbClr val="70AD47"/>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38" name="Google Shape;238;p11"/>
          <p:cNvSpPr txBox="1"/>
          <p:nvPr>
            <p:ph idx="1" type="body"/>
          </p:nvPr>
        </p:nvSpPr>
        <p:spPr>
          <a:xfrm>
            <a:off x="431800" y="1170000"/>
            <a:ext cx="4608300" cy="3402000"/>
          </a:xfrm>
          <a:prstGeom prst="rect">
            <a:avLst/>
          </a:prstGeom>
          <a:noFill/>
          <a:ln>
            <a:noFill/>
          </a:ln>
        </p:spPr>
        <p:txBody>
          <a:bodyPr anchorCtr="0" anchor="t" bIns="91425" lIns="91425" spcFirstLastPara="1" rIns="91425" wrap="square" tIns="91425">
            <a:normAutofit/>
          </a:bodyPr>
          <a:lstStyle/>
          <a:p>
            <a:pPr indent="0" lvl="0" marL="0" marR="160655" rtl="0" algn="l">
              <a:lnSpc>
                <a:spcPct val="100000"/>
              </a:lnSpc>
              <a:spcBef>
                <a:spcPts val="0"/>
              </a:spcBef>
              <a:spcAft>
                <a:spcPts val="0"/>
              </a:spcAft>
              <a:buClr>
                <a:schemeClr val="dk1"/>
              </a:buClr>
              <a:buSzPts val="1100"/>
              <a:buFont typeface="Arial"/>
              <a:buNone/>
            </a:pPr>
            <a:r>
              <a:rPr lang="es" sz="1700">
                <a:solidFill>
                  <a:srgbClr val="414141"/>
                </a:solidFill>
              </a:rPr>
              <a:t>Creamos el archivo </a:t>
            </a:r>
            <a:r>
              <a:rPr b="1" lang="es" sz="1700">
                <a:solidFill>
                  <a:srgbClr val="414141"/>
                </a:solidFill>
              </a:rPr>
              <a:t>app.js</a:t>
            </a:r>
            <a:r>
              <a:rPr lang="es" sz="1700">
                <a:solidFill>
                  <a:srgbClr val="414141"/>
                </a:solidFill>
              </a:rPr>
              <a:t> e importamos el módulo de express.</a:t>
            </a:r>
            <a:endParaRPr sz="1700">
              <a:solidFill>
                <a:srgbClr val="414141"/>
              </a:solidFill>
            </a:endParaRPr>
          </a:p>
          <a:p>
            <a:pPr indent="0" lvl="0" marL="0" marR="160655" rtl="0" algn="l">
              <a:lnSpc>
                <a:spcPct val="100000"/>
              </a:lnSpc>
              <a:spcBef>
                <a:spcPts val="1000"/>
              </a:spcBef>
              <a:spcAft>
                <a:spcPts val="1000"/>
              </a:spcAft>
              <a:buSzPts val="1800"/>
              <a:buNone/>
            </a:pPr>
            <a:r>
              <a:rPr lang="es" sz="1700">
                <a:solidFill>
                  <a:srgbClr val="414141"/>
                </a:solidFill>
              </a:rPr>
              <a:t>Luego ejecutamos la función </a:t>
            </a:r>
            <a:r>
              <a:rPr lang="es" sz="1700">
                <a:solidFill>
                  <a:srgbClr val="36F9F6"/>
                </a:solidFill>
                <a:highlight>
                  <a:srgbClr val="414141"/>
                </a:highlight>
                <a:latin typeface="Courier New"/>
                <a:ea typeface="Courier New"/>
                <a:cs typeface="Courier New"/>
                <a:sym typeface="Courier New"/>
              </a:rPr>
              <a:t>express();</a:t>
            </a:r>
            <a:r>
              <a:rPr lang="es" sz="1700">
                <a:solidFill>
                  <a:srgbClr val="36F9F6"/>
                </a:solidFill>
              </a:rPr>
              <a:t> </a:t>
            </a:r>
            <a:r>
              <a:rPr lang="es" sz="1700">
                <a:solidFill>
                  <a:srgbClr val="414141"/>
                </a:solidFill>
              </a:rPr>
              <a:t>y la guardamos en una variable llamada </a:t>
            </a:r>
            <a:r>
              <a:rPr b="1" lang="es" sz="1700">
                <a:solidFill>
                  <a:srgbClr val="E15BBA"/>
                </a:solidFill>
              </a:rPr>
              <a:t>app</a:t>
            </a:r>
            <a:r>
              <a:rPr lang="es" sz="1700">
                <a:solidFill>
                  <a:srgbClr val="414141"/>
                </a:solidFill>
              </a:rPr>
              <a:t>.</a:t>
            </a:r>
            <a:endParaRPr sz="1700">
              <a:solidFill>
                <a:srgbClr val="414141"/>
              </a:solidFill>
            </a:endParaRPr>
          </a:p>
        </p:txBody>
      </p:sp>
      <p:sp>
        <p:nvSpPr>
          <p:cNvPr id="239" name="Google Shape;239;p11"/>
          <p:cNvSpPr txBox="1"/>
          <p:nvPr/>
        </p:nvSpPr>
        <p:spPr>
          <a:xfrm>
            <a:off x="431800" y="3181200"/>
            <a:ext cx="6408900" cy="1390800"/>
          </a:xfrm>
          <a:prstGeom prst="rect">
            <a:avLst/>
          </a:prstGeom>
          <a:solidFill>
            <a:srgbClr val="3E3E3E"/>
          </a:solidFill>
          <a:ln>
            <a:noFill/>
          </a:ln>
        </p:spPr>
        <p:txBody>
          <a:bodyPr anchorCtr="0" anchor="t" bIns="0" lIns="0" spcFirstLastPara="1" rIns="0" wrap="square" tIns="31100">
            <a:normAutofit/>
          </a:bodyPr>
          <a:lstStyle/>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BBBBBB"/>
                </a:solidFill>
                <a:latin typeface="Courier New"/>
                <a:ea typeface="Courier New"/>
                <a:cs typeface="Courier New"/>
                <a:sym typeface="Courier New"/>
              </a:rPr>
              <a:t>//express es una función que contiene un objeto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FDDE5D"/>
                </a:solidFill>
                <a:latin typeface="Courier New"/>
                <a:ea typeface="Courier New"/>
                <a:cs typeface="Courier New"/>
                <a:sym typeface="Courier New"/>
              </a:rPr>
              <a:t>const </a:t>
            </a:r>
            <a:r>
              <a:rPr b="0" i="0" lang="es" sz="1350" u="none" cap="none" strike="noStrike">
                <a:solidFill>
                  <a:srgbClr val="36F9F6"/>
                </a:solidFill>
                <a:latin typeface="Courier New"/>
                <a:ea typeface="Courier New"/>
                <a:cs typeface="Courier New"/>
                <a:sym typeface="Courier New"/>
              </a:rPr>
              <a:t>express </a:t>
            </a:r>
            <a:r>
              <a:rPr b="0" i="0" lang="es" sz="1350" u="none" cap="none" strike="noStrike">
                <a:solidFill>
                  <a:srgbClr val="FFFFFF"/>
                </a:solidFill>
                <a:latin typeface="Courier New"/>
                <a:ea typeface="Courier New"/>
                <a:cs typeface="Courier New"/>
                <a:sym typeface="Courier New"/>
              </a:rPr>
              <a:t>= </a:t>
            </a:r>
            <a:r>
              <a:rPr b="0" i="0" lang="es" sz="1350" u="none" cap="none" strike="noStrike">
                <a:solidFill>
                  <a:srgbClr val="36F9F6"/>
                </a:solidFill>
                <a:latin typeface="Courier New"/>
                <a:ea typeface="Courier New"/>
                <a:cs typeface="Courier New"/>
                <a:sym typeface="Courier New"/>
              </a:rPr>
              <a:t>require</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FF8B38"/>
                </a:solidFill>
                <a:latin typeface="Courier New"/>
                <a:ea typeface="Courier New"/>
                <a:cs typeface="Courier New"/>
                <a:sym typeface="Courier New"/>
              </a:rPr>
              <a:t>'express'</a:t>
            </a:r>
            <a:r>
              <a:rPr b="0" i="0" lang="es" sz="1350" u="none" cap="none" strike="noStrike">
                <a:solidFill>
                  <a:srgbClr val="BBBBBB"/>
                </a:solidFill>
                <a:latin typeface="Courier New"/>
                <a:ea typeface="Courier New"/>
                <a:cs typeface="Courier New"/>
                <a:sym typeface="Courier New"/>
              </a:rPr>
              <a:t>);</a:t>
            </a:r>
            <a:endParaRPr b="0" i="0" sz="13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chemeClr val="dk1"/>
              </a:buClr>
              <a:buSzPts val="1350"/>
              <a:buFont typeface="Arial"/>
              <a:buNone/>
            </a:pPr>
            <a:r>
              <a:rPr b="0" i="0" lang="es" sz="1350" u="none" cap="none" strike="noStrike">
                <a:solidFill>
                  <a:srgbClr val="BBBBBB"/>
                </a:solidFill>
                <a:latin typeface="Courier New"/>
                <a:ea typeface="Courier New"/>
                <a:cs typeface="Courier New"/>
                <a:sym typeface="Courier New"/>
              </a:rPr>
              <a:t>//Instanciación o inicializacion de la funcion express() dentro de la variable app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FDDE5D"/>
                </a:solidFill>
                <a:latin typeface="Courier New"/>
                <a:ea typeface="Courier New"/>
                <a:cs typeface="Courier New"/>
                <a:sym typeface="Courier New"/>
              </a:rPr>
              <a:t>const </a:t>
            </a:r>
            <a:r>
              <a:rPr b="0" i="0" lang="es" sz="1350" u="none" cap="none" strike="noStrike">
                <a:solidFill>
                  <a:srgbClr val="FF7EDB"/>
                </a:solidFill>
                <a:latin typeface="Courier New"/>
                <a:ea typeface="Courier New"/>
                <a:cs typeface="Courier New"/>
                <a:sym typeface="Courier New"/>
              </a:rPr>
              <a:t>app </a:t>
            </a:r>
            <a:r>
              <a:rPr b="0" i="0" lang="es" sz="1350" u="none" cap="none" strike="noStrike">
                <a:solidFill>
                  <a:srgbClr val="FFFFFF"/>
                </a:solidFill>
                <a:latin typeface="Courier New"/>
                <a:ea typeface="Courier New"/>
                <a:cs typeface="Courier New"/>
                <a:sym typeface="Courier New"/>
              </a:rPr>
              <a:t>= </a:t>
            </a:r>
            <a:r>
              <a:rPr b="0" i="0" lang="es" sz="1350" u="none" cap="none" strike="noStrike">
                <a:solidFill>
                  <a:srgbClr val="36F9F6"/>
                </a:solidFill>
                <a:latin typeface="Courier New"/>
                <a:ea typeface="Courier New"/>
                <a:cs typeface="Courier New"/>
                <a:sym typeface="Courier New"/>
              </a:rPr>
              <a:t>express</a:t>
            </a:r>
            <a:r>
              <a:rPr b="0" i="0" lang="es" sz="1350" u="none" cap="none" strike="noStrike">
                <a:solidFill>
                  <a:srgbClr val="BBBBBB"/>
                </a:solidFill>
                <a:latin typeface="Courier New"/>
                <a:ea typeface="Courier New"/>
                <a:cs typeface="Courier New"/>
                <a:sym typeface="Courier New"/>
              </a:rPr>
              <a:t>();</a:t>
            </a:r>
            <a:endParaRPr b="0" i="0" sz="13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Servidor estático con </a:t>
            </a:r>
            <a:r>
              <a:rPr b="1" lang="es" sz="2500">
                <a:solidFill>
                  <a:schemeClr val="accent3"/>
                </a:solidFill>
                <a:highlight>
                  <a:schemeClr val="lt1"/>
                </a:highlight>
                <a:latin typeface="Montserrat"/>
                <a:ea typeface="Montserrat"/>
                <a:cs typeface="Montserrat"/>
                <a:sym typeface="Montserrat"/>
              </a:rPr>
              <a:t>Express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45" name="Google Shape;245;p12"/>
          <p:cNvSpPr txBox="1"/>
          <p:nvPr>
            <p:ph idx="1" type="body"/>
          </p:nvPr>
        </p:nvSpPr>
        <p:spPr>
          <a:xfrm>
            <a:off x="431800" y="1170000"/>
            <a:ext cx="4454400" cy="3402000"/>
          </a:xfrm>
          <a:prstGeom prst="rect">
            <a:avLst/>
          </a:prstGeom>
          <a:noFill/>
          <a:ln>
            <a:noFill/>
          </a:ln>
        </p:spPr>
        <p:txBody>
          <a:bodyPr anchorCtr="0" anchor="t" bIns="91425" lIns="91425" spcFirstLastPara="1" rIns="91425" wrap="square" tIns="91425">
            <a:normAutofit fontScale="85000" lnSpcReduction="10000"/>
          </a:bodyPr>
          <a:lstStyle/>
          <a:p>
            <a:pPr indent="0" lvl="0" marL="0" marR="160655" rtl="0" algn="l">
              <a:lnSpc>
                <a:spcPct val="100000"/>
              </a:lnSpc>
              <a:spcBef>
                <a:spcPts val="0"/>
              </a:spcBef>
              <a:spcAft>
                <a:spcPts val="0"/>
              </a:spcAft>
              <a:buSzPct val="124567"/>
              <a:buNone/>
            </a:pPr>
            <a:r>
              <a:rPr lang="es" sz="1700">
                <a:solidFill>
                  <a:srgbClr val="414141"/>
                </a:solidFill>
              </a:rPr>
              <a:t>Una vez importado el módulo y ejecutada una instancia de express tenemos que definir el puerto que va a estar escuchando nuestro servidor y configurar nuestra primera ruta con la respuesta a su petición:</a:t>
            </a:r>
            <a:endParaRPr sz="1700">
              <a:solidFill>
                <a:srgbClr val="414141"/>
              </a:solidFill>
            </a:endParaRPr>
          </a:p>
          <a:p>
            <a:pPr indent="0" lvl="0" marL="0" marR="160655" rtl="0" algn="l">
              <a:lnSpc>
                <a:spcPct val="100000"/>
              </a:lnSpc>
              <a:spcBef>
                <a:spcPts val="1000"/>
              </a:spcBef>
              <a:spcAft>
                <a:spcPts val="0"/>
              </a:spcAft>
              <a:buSzPct val="124567"/>
              <a:buNone/>
            </a:pPr>
            <a:r>
              <a:rPr lang="es" sz="1700">
                <a:solidFill>
                  <a:srgbClr val="414141"/>
                </a:solidFill>
              </a:rPr>
              <a:t>El método </a:t>
            </a:r>
            <a:r>
              <a:rPr b="1" lang="es" sz="1700">
                <a:solidFill>
                  <a:srgbClr val="414141"/>
                </a:solidFill>
              </a:rPr>
              <a:t>.get()</a:t>
            </a:r>
            <a:r>
              <a:rPr lang="es" sz="1700">
                <a:solidFill>
                  <a:srgbClr val="414141"/>
                </a:solidFill>
              </a:rPr>
              <a:t> de app escuchará las peticiones a la ruta / a través del método HTTP GET y responderá el texto citado.</a:t>
            </a:r>
            <a:endParaRPr sz="1700">
              <a:solidFill>
                <a:srgbClr val="414141"/>
              </a:solidFill>
            </a:endParaRPr>
          </a:p>
          <a:p>
            <a:pPr indent="0" lvl="0" marL="0" marR="160655" rtl="0" algn="l">
              <a:lnSpc>
                <a:spcPct val="100000"/>
              </a:lnSpc>
              <a:spcBef>
                <a:spcPts val="1000"/>
              </a:spcBef>
              <a:spcAft>
                <a:spcPts val="1000"/>
              </a:spcAft>
              <a:buSzPct val="124567"/>
              <a:buNone/>
            </a:pPr>
            <a:r>
              <a:rPr lang="es" sz="1700">
                <a:solidFill>
                  <a:srgbClr val="414141"/>
                </a:solidFill>
              </a:rPr>
              <a:t>El método </a:t>
            </a:r>
            <a:r>
              <a:rPr b="1" lang="es" sz="1700">
                <a:solidFill>
                  <a:srgbClr val="414141"/>
                </a:solidFill>
              </a:rPr>
              <a:t>.listen()</a:t>
            </a:r>
            <a:r>
              <a:rPr lang="es" sz="1700">
                <a:solidFill>
                  <a:srgbClr val="414141"/>
                </a:solidFill>
              </a:rPr>
              <a:t> recibe un parámetro port con el puerto donde correrá el server y un callback que en este caso lo usamos para enviar un mensaje por consola.</a:t>
            </a:r>
            <a:endParaRPr sz="1700">
              <a:solidFill>
                <a:srgbClr val="414141"/>
              </a:solidFill>
            </a:endParaRPr>
          </a:p>
        </p:txBody>
      </p:sp>
      <p:sp>
        <p:nvSpPr>
          <p:cNvPr id="246" name="Google Shape;246;p12"/>
          <p:cNvSpPr txBox="1"/>
          <p:nvPr/>
        </p:nvSpPr>
        <p:spPr>
          <a:xfrm>
            <a:off x="4886325" y="1454850"/>
            <a:ext cx="3825900" cy="2821500"/>
          </a:xfrm>
          <a:prstGeom prst="rect">
            <a:avLst/>
          </a:prstGeom>
          <a:solidFill>
            <a:srgbClr val="3E3E3E"/>
          </a:solidFill>
          <a:ln>
            <a:noFill/>
          </a:ln>
        </p:spPr>
        <p:txBody>
          <a:bodyPr anchorCtr="0" anchor="ctr" bIns="0" lIns="0" spcFirstLastPara="1" rIns="0" wrap="square" tIns="69850">
            <a:normAutofit/>
          </a:bodyPr>
          <a:lstStyle/>
          <a:p>
            <a:pPr indent="0" lvl="0" marL="179999" marR="83327" rtl="0" algn="l">
              <a:lnSpc>
                <a:spcPct val="105000"/>
              </a:lnSpc>
              <a:spcBef>
                <a:spcPts val="35"/>
              </a:spcBef>
              <a:spcAft>
                <a:spcPts val="0"/>
              </a:spcAft>
              <a:buClr>
                <a:srgbClr val="000000"/>
              </a:buClr>
              <a:buSzPts val="1271"/>
              <a:buFont typeface="Arial"/>
              <a:buNone/>
            </a:pPr>
            <a:r>
              <a:rPr b="0" i="0" lang="es" sz="1271" u="none" cap="none" strike="noStrike">
                <a:solidFill>
                  <a:srgbClr val="FDDE5D"/>
                </a:solidFill>
                <a:latin typeface="Courier New"/>
                <a:ea typeface="Courier New"/>
                <a:cs typeface="Courier New"/>
                <a:sym typeface="Courier New"/>
              </a:rPr>
              <a:t>const </a:t>
            </a:r>
            <a:r>
              <a:rPr b="0" i="0" lang="es" sz="1271" u="none" cap="none" strike="noStrike">
                <a:solidFill>
                  <a:srgbClr val="FF7EDB"/>
                </a:solidFill>
                <a:latin typeface="Courier New"/>
                <a:ea typeface="Courier New"/>
                <a:cs typeface="Courier New"/>
                <a:sym typeface="Courier New"/>
              </a:rPr>
              <a:t>port </a:t>
            </a:r>
            <a:r>
              <a:rPr b="0" i="0" lang="es" sz="1271" u="none" cap="none" strike="noStrike">
                <a:solidFill>
                  <a:schemeClr val="lt1"/>
                </a:solidFill>
                <a:latin typeface="Courier New"/>
                <a:ea typeface="Courier New"/>
                <a:cs typeface="Courier New"/>
                <a:sym typeface="Courier New"/>
              </a:rPr>
              <a:t>= </a:t>
            </a:r>
            <a:r>
              <a:rPr b="0" i="0" lang="es" sz="1271" u="none" cap="none" strike="noStrike">
                <a:solidFill>
                  <a:srgbClr val="2EE1FA"/>
                </a:solidFill>
                <a:latin typeface="Courier New"/>
                <a:ea typeface="Courier New"/>
                <a:cs typeface="Courier New"/>
                <a:sym typeface="Courier New"/>
              </a:rPr>
              <a:t>3000</a:t>
            </a:r>
            <a:r>
              <a:rPr b="0" i="0" lang="es" sz="1271" u="none" cap="none" strike="noStrike">
                <a:solidFill>
                  <a:srgbClr val="BBBBBB"/>
                </a:solidFill>
                <a:latin typeface="Courier New"/>
                <a:ea typeface="Courier New"/>
                <a:cs typeface="Courier New"/>
                <a:sym typeface="Courier New"/>
              </a:rPr>
              <a:t>; </a:t>
            </a:r>
            <a:endParaRPr b="0" i="0" sz="1271" u="none" cap="none" strike="noStrike">
              <a:solidFill>
                <a:srgbClr val="BBBBBB"/>
              </a:solidFill>
              <a:latin typeface="Courier New"/>
              <a:ea typeface="Courier New"/>
              <a:cs typeface="Courier New"/>
              <a:sym typeface="Courier New"/>
            </a:endParaRPr>
          </a:p>
          <a:p>
            <a:pPr indent="0" lvl="0" marL="179999" marR="83327" rtl="0" algn="l">
              <a:lnSpc>
                <a:spcPct val="105000"/>
              </a:lnSpc>
              <a:spcBef>
                <a:spcPts val="35"/>
              </a:spcBef>
              <a:spcAft>
                <a:spcPts val="0"/>
              </a:spcAft>
              <a:buClr>
                <a:srgbClr val="000000"/>
              </a:buClr>
              <a:buSzPts val="1271"/>
              <a:buFont typeface="Arial"/>
              <a:buNone/>
            </a:pPr>
            <a:r>
              <a:t/>
            </a:r>
            <a:endParaRPr b="0" i="0" sz="1271" u="none" cap="none" strike="noStrike">
              <a:solidFill>
                <a:srgbClr val="FF7EDB"/>
              </a:solidFill>
              <a:latin typeface="Courier New"/>
              <a:ea typeface="Courier New"/>
              <a:cs typeface="Courier New"/>
              <a:sym typeface="Courier New"/>
            </a:endParaRPr>
          </a:p>
          <a:p>
            <a:pPr indent="0" lvl="0" marL="179999" marR="83327" rtl="0" algn="l">
              <a:lnSpc>
                <a:spcPct val="105000"/>
              </a:lnSpc>
              <a:spcBef>
                <a:spcPts val="35"/>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app</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get</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"/miRuta"</a:t>
            </a:r>
            <a:r>
              <a:rPr b="0" i="0" lang="es" sz="1271" u="none" cap="none" strike="noStrike">
                <a:solidFill>
                  <a:srgbClr val="BBBBBB"/>
                </a:solidFill>
                <a:latin typeface="Courier New"/>
                <a:ea typeface="Courier New"/>
                <a:cs typeface="Courier New"/>
                <a:sym typeface="Courier New"/>
              </a:rPr>
              <a:t>, (</a:t>
            </a:r>
            <a:r>
              <a:rPr b="0" i="1" lang="es" sz="1271" u="none" cap="none" strike="noStrike">
                <a:solidFill>
                  <a:srgbClr val="FF7EDB"/>
                </a:solidFill>
                <a:latin typeface="Courier New"/>
                <a:ea typeface="Courier New"/>
                <a:cs typeface="Courier New"/>
                <a:sym typeface="Courier New"/>
              </a:rPr>
              <a:t>req</a:t>
            </a:r>
            <a:r>
              <a:rPr b="0" i="0" lang="es" sz="1271" u="none" cap="none" strike="noStrike">
                <a:solidFill>
                  <a:srgbClr val="BBBBBB"/>
                </a:solidFill>
                <a:latin typeface="Courier New"/>
                <a:ea typeface="Courier New"/>
                <a:cs typeface="Courier New"/>
                <a:sym typeface="Courier New"/>
              </a:rPr>
              <a:t>, </a:t>
            </a:r>
            <a:r>
              <a:rPr b="0" i="1" lang="es" sz="1271" u="none" cap="none" strike="noStrike">
                <a:solidFill>
                  <a:srgbClr val="FF7EDB"/>
                </a:solidFill>
                <a:latin typeface="Courier New"/>
                <a:ea typeface="Courier New"/>
                <a:cs typeface="Courier New"/>
                <a:sym typeface="Courier New"/>
              </a:rPr>
              <a:t>res</a:t>
            </a:r>
            <a:r>
              <a:rPr b="0" i="0" lang="es" sz="1271" u="none" cap="none" strike="noStrike">
                <a:solidFill>
                  <a:srgbClr val="BBBBBB"/>
                </a:solidFill>
                <a:latin typeface="Courier New"/>
                <a:ea typeface="Courier New"/>
                <a:cs typeface="Courier New"/>
                <a:sym typeface="Courier New"/>
              </a:rPr>
              <a:t>) </a:t>
            </a:r>
            <a:r>
              <a:rPr b="0" i="0" lang="es" sz="1271" u="none" cap="none" strike="noStrike">
                <a:solidFill>
                  <a:srgbClr val="FDDE5D"/>
                </a:solidFill>
                <a:latin typeface="Courier New"/>
                <a:ea typeface="Courier New"/>
                <a:cs typeface="Courier New"/>
                <a:sym typeface="Courier New"/>
              </a:rPr>
              <a:t>=&gt; </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rPr b="0" i="1" lang="es" sz="1271" u="none" cap="none" strike="noStrike">
                <a:solidFill>
                  <a:srgbClr val="FF7EDB"/>
                </a:solidFill>
                <a:latin typeface="Courier New"/>
                <a:ea typeface="Courier New"/>
                <a:cs typeface="Courier New"/>
                <a:sym typeface="Courier New"/>
              </a:rPr>
              <a:t>res</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send</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'Hola Mundo!'</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t/>
            </a:r>
            <a:endParaRPr b="0" i="0" sz="1271" u="none" cap="none" strike="noStrike">
              <a:solidFill>
                <a:srgbClr val="FF7EDB"/>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app</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listen</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7EDB"/>
                </a:solidFill>
                <a:latin typeface="Courier New"/>
                <a:ea typeface="Courier New"/>
                <a:cs typeface="Courier New"/>
                <a:sym typeface="Courier New"/>
              </a:rPr>
              <a:t>port</a:t>
            </a:r>
            <a:r>
              <a:rPr b="0" i="0" lang="es" sz="1271" u="none" cap="none" strike="noStrike">
                <a:solidFill>
                  <a:srgbClr val="BBBBBB"/>
                </a:solidFill>
                <a:latin typeface="Courier New"/>
                <a:ea typeface="Courier New"/>
                <a:cs typeface="Courier New"/>
                <a:sym typeface="Courier New"/>
              </a:rPr>
              <a:t>, () </a:t>
            </a:r>
            <a:r>
              <a:rPr b="0" i="0" lang="es" sz="1271" u="none" cap="none" strike="noStrike">
                <a:solidFill>
                  <a:srgbClr val="FDDE5D"/>
                </a:solidFill>
                <a:latin typeface="Courier New"/>
                <a:ea typeface="Courier New"/>
                <a:cs typeface="Courier New"/>
                <a:sym typeface="Courier New"/>
              </a:rPr>
              <a:t>=&gt; </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000000"/>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console</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log</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`Example app listening`</a:t>
            </a:r>
            <a:r>
              <a:rPr b="0" i="0" lang="es" sz="1271" u="none" cap="none" strike="noStrike">
                <a:solidFill>
                  <a:schemeClr val="lt2"/>
                </a:solidFill>
                <a:latin typeface="Courier New"/>
                <a:ea typeface="Courier New"/>
                <a:cs typeface="Courier New"/>
                <a:sym typeface="Courier New"/>
              </a:rPr>
              <a:t>+</a:t>
            </a:r>
            <a:endParaRPr b="0" i="0" sz="1271" u="none" cap="none" strike="noStrike">
              <a:solidFill>
                <a:schemeClr val="lt2"/>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FF8B38"/>
                </a:solidFill>
                <a:latin typeface="Courier New"/>
                <a:ea typeface="Courier New"/>
                <a:cs typeface="Courier New"/>
                <a:sym typeface="Courier New"/>
              </a:rPr>
              <a:t>`at </a:t>
            </a:r>
            <a:r>
              <a:rPr b="0" i="0" lang="es" sz="1271" u="sng" cap="none" strike="noStrike">
                <a:solidFill>
                  <a:schemeClr val="hlink"/>
                </a:solidFill>
                <a:latin typeface="Courier New"/>
                <a:ea typeface="Courier New"/>
                <a:cs typeface="Courier New"/>
                <a:sym typeface="Courier New"/>
                <a:hlinkClick r:id="rId3"/>
              </a:rPr>
              <a:t>http://localhost:${port</a:t>
            </a:r>
            <a:r>
              <a:rPr b="0" i="0" lang="es" sz="1271" u="none" cap="none" strike="noStrike">
                <a:solidFill>
                  <a:srgbClr val="72F1B8"/>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BBBBBB"/>
              </a:solidFill>
              <a:latin typeface="Courier New"/>
              <a:ea typeface="Courier New"/>
              <a:cs typeface="Courier New"/>
              <a:sym typeface="Courier New"/>
            </a:endParaRPr>
          </a:p>
          <a:p>
            <a:pPr indent="0" lvl="0" marL="179999" marR="83327" rtl="0" algn="l">
              <a:lnSpc>
                <a:spcPct val="90000"/>
              </a:lnSpc>
              <a:spcBef>
                <a:spcPts val="0"/>
              </a:spcBef>
              <a:spcAft>
                <a:spcPts val="0"/>
              </a:spcAft>
              <a:buClr>
                <a:srgbClr val="000000"/>
              </a:buClr>
              <a:buSzPts val="1271"/>
              <a:buFont typeface="Arial"/>
              <a:buNone/>
            </a:pP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BBBBBB"/>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3"/>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Servidor estático con </a:t>
            </a:r>
            <a:r>
              <a:rPr b="1" lang="es" sz="2500">
                <a:solidFill>
                  <a:schemeClr val="accent3"/>
                </a:solidFill>
                <a:highlight>
                  <a:schemeClr val="lt1"/>
                </a:highlight>
                <a:latin typeface="Montserrat"/>
                <a:ea typeface="Montserrat"/>
                <a:cs typeface="Montserrat"/>
                <a:sym typeface="Montserrat"/>
              </a:rPr>
              <a:t>Express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52" name="Google Shape;252;p13"/>
          <p:cNvSpPr txBox="1"/>
          <p:nvPr>
            <p:ph idx="1" type="body"/>
          </p:nvPr>
        </p:nvSpPr>
        <p:spPr>
          <a:xfrm>
            <a:off x="431800" y="1170000"/>
            <a:ext cx="4454400" cy="3402000"/>
          </a:xfrm>
          <a:prstGeom prst="rect">
            <a:avLst/>
          </a:prstGeom>
          <a:noFill/>
          <a:ln>
            <a:noFill/>
          </a:ln>
        </p:spPr>
        <p:txBody>
          <a:bodyPr anchorCtr="0" anchor="t" bIns="91425" lIns="91425" spcFirstLastPara="1" rIns="91425" wrap="square" tIns="91425">
            <a:normAutofit/>
          </a:bodyPr>
          <a:lstStyle/>
          <a:p>
            <a:pPr indent="0" lvl="0" marL="0" marR="160655" rtl="0" algn="l">
              <a:lnSpc>
                <a:spcPct val="100000"/>
              </a:lnSpc>
              <a:spcBef>
                <a:spcPts val="0"/>
              </a:spcBef>
              <a:spcAft>
                <a:spcPts val="0"/>
              </a:spcAft>
              <a:buSzPts val="1800"/>
              <a:buNone/>
            </a:pPr>
            <a:r>
              <a:rPr lang="es" sz="1700">
                <a:solidFill>
                  <a:srgbClr val="414141"/>
                </a:solidFill>
              </a:rPr>
              <a:t>Para ejecutar nuestro servidor podemos hacerlo igual que antes mediante la terminal con:</a:t>
            </a:r>
            <a:endParaRPr sz="1700">
              <a:solidFill>
                <a:srgbClr val="414141"/>
              </a:solidFill>
            </a:endParaRPr>
          </a:p>
          <a:p>
            <a:pPr indent="0" lvl="0" marL="0" marR="160655" rtl="0" algn="l">
              <a:lnSpc>
                <a:spcPct val="100000"/>
              </a:lnSpc>
              <a:spcBef>
                <a:spcPts val="1000"/>
              </a:spcBef>
              <a:spcAft>
                <a:spcPts val="0"/>
              </a:spcAft>
              <a:buSzPts val="1800"/>
              <a:buNone/>
            </a:pPr>
            <a:r>
              <a:rPr b="1" lang="es" sz="1700">
                <a:solidFill>
                  <a:srgbClr val="F1C131"/>
                </a:solidFill>
                <a:highlight>
                  <a:srgbClr val="414141"/>
                </a:highlight>
                <a:latin typeface="Courier New"/>
                <a:ea typeface="Courier New"/>
                <a:cs typeface="Courier New"/>
                <a:sym typeface="Courier New"/>
              </a:rPr>
              <a:t> node app.js    </a:t>
            </a:r>
            <a:endParaRPr b="1" sz="1700">
              <a:solidFill>
                <a:srgbClr val="F1C131"/>
              </a:solidFill>
              <a:highlight>
                <a:srgbClr val="414141"/>
              </a:highlight>
              <a:latin typeface="Courier New"/>
              <a:ea typeface="Courier New"/>
              <a:cs typeface="Courier New"/>
              <a:sym typeface="Courier New"/>
            </a:endParaRPr>
          </a:p>
          <a:p>
            <a:pPr indent="0" lvl="0" marL="0" marR="160655" rtl="0" algn="l">
              <a:lnSpc>
                <a:spcPct val="100000"/>
              </a:lnSpc>
              <a:spcBef>
                <a:spcPts val="1000"/>
              </a:spcBef>
              <a:spcAft>
                <a:spcPts val="0"/>
              </a:spcAft>
              <a:buSzPts val="1800"/>
              <a:buNone/>
            </a:pPr>
            <a:r>
              <a:rPr lang="es" sz="1700">
                <a:solidFill>
                  <a:srgbClr val="414141"/>
                </a:solidFill>
              </a:rPr>
              <a:t>o definiendo un script para ello en nuestro archivo package.json:</a:t>
            </a:r>
            <a:endParaRPr sz="1700">
              <a:solidFill>
                <a:srgbClr val="414141"/>
              </a:solidFill>
            </a:endParaRPr>
          </a:p>
          <a:p>
            <a:pPr indent="0" lvl="0" marL="0" marR="160655" rtl="0" algn="l">
              <a:lnSpc>
                <a:spcPct val="100000"/>
              </a:lnSpc>
              <a:spcBef>
                <a:spcPts val="1000"/>
              </a:spcBef>
              <a:spcAft>
                <a:spcPts val="1000"/>
              </a:spcAft>
              <a:buSzPts val="1800"/>
              <a:buNone/>
            </a:pPr>
            <a:r>
              <a:t/>
            </a:r>
            <a:endParaRPr sz="1700">
              <a:solidFill>
                <a:srgbClr val="414141"/>
              </a:solidFill>
            </a:endParaRPr>
          </a:p>
        </p:txBody>
      </p:sp>
      <p:sp>
        <p:nvSpPr>
          <p:cNvPr id="253" name="Google Shape;253;p13"/>
          <p:cNvSpPr txBox="1"/>
          <p:nvPr/>
        </p:nvSpPr>
        <p:spPr>
          <a:xfrm>
            <a:off x="463000" y="3310875"/>
            <a:ext cx="4577100" cy="823500"/>
          </a:xfrm>
          <a:prstGeom prst="rect">
            <a:avLst/>
          </a:prstGeom>
          <a:solidFill>
            <a:srgbClr val="414141"/>
          </a:solidFill>
          <a:ln>
            <a:noFill/>
          </a:ln>
        </p:spPr>
        <p:txBody>
          <a:bodyPr anchorCtr="0" anchor="t" bIns="0" lIns="0" spcFirstLastPara="1" rIns="0" wrap="square" tIns="80000">
            <a:normAutofit/>
          </a:bodyPr>
          <a:lstStyle/>
          <a:p>
            <a:pPr indent="0" lvl="0" marL="89999" marR="0" rtl="0" algn="l">
              <a:lnSpc>
                <a:spcPct val="100000"/>
              </a:lnSpc>
              <a:spcBef>
                <a:spcPts val="0"/>
              </a:spcBef>
              <a:spcAft>
                <a:spcPts val="0"/>
              </a:spcAft>
              <a:buClr>
                <a:srgbClr val="000000"/>
              </a:buClr>
              <a:buSzPts val="1000"/>
              <a:buFont typeface="Arial"/>
              <a:buNone/>
            </a:pPr>
            <a:r>
              <a:rPr b="0" i="0" lang="es" sz="1000" u="none" cap="none" strike="noStrike">
                <a:solidFill>
                  <a:srgbClr val="72F1B8"/>
                </a:solidFill>
                <a:latin typeface="Courier New"/>
                <a:ea typeface="Courier New"/>
                <a:cs typeface="Courier New"/>
                <a:sym typeface="Courier New"/>
              </a:rPr>
              <a:t>"scripts"</a:t>
            </a:r>
            <a:r>
              <a:rPr b="0" i="0" lang="es" sz="1000" u="none" cap="none" strike="noStrike">
                <a:solidFill>
                  <a:srgbClr val="BBBBBB"/>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89999" marR="0" rtl="0" algn="l">
              <a:lnSpc>
                <a:spcPct val="135700"/>
              </a:lnSpc>
              <a:spcBef>
                <a:spcPts val="0"/>
              </a:spcBef>
              <a:spcAft>
                <a:spcPts val="0"/>
              </a:spcAft>
              <a:buClr>
                <a:srgbClr val="000000"/>
              </a:buClr>
              <a:buSzPts val="1000"/>
              <a:buFont typeface="Arial"/>
              <a:buNone/>
            </a:pPr>
            <a:r>
              <a:rPr b="0" i="0" lang="es" sz="1000" u="none" cap="none" strike="noStrike">
                <a:solidFill>
                  <a:srgbClr val="72F1B8"/>
                </a:solidFill>
                <a:latin typeface="Courier New"/>
                <a:ea typeface="Courier New"/>
                <a:cs typeface="Courier New"/>
                <a:sym typeface="Courier New"/>
              </a:rPr>
              <a:t> "test"</a:t>
            </a: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"echo </a:t>
            </a:r>
            <a:r>
              <a:rPr b="0" i="0" lang="es" sz="1000" u="none" cap="none" strike="noStrike">
                <a:solidFill>
                  <a:srgbClr val="36F9F6"/>
                </a:solidFill>
                <a:latin typeface="Courier New"/>
                <a:ea typeface="Courier New"/>
                <a:cs typeface="Courier New"/>
                <a:sym typeface="Courier New"/>
              </a:rPr>
              <a:t>\"</a:t>
            </a:r>
            <a:r>
              <a:rPr b="0" i="0" lang="es" sz="1000" u="none" cap="none" strike="noStrike">
                <a:solidFill>
                  <a:srgbClr val="FF8B38"/>
                </a:solidFill>
                <a:latin typeface="Courier New"/>
                <a:ea typeface="Courier New"/>
                <a:cs typeface="Courier New"/>
                <a:sym typeface="Courier New"/>
              </a:rPr>
              <a:t>Error: no test specified</a:t>
            </a:r>
            <a:r>
              <a:rPr b="0" i="0" lang="es" sz="1000" u="none" cap="none" strike="noStrike">
                <a:solidFill>
                  <a:srgbClr val="36F9F6"/>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&amp;&amp; exit 1"</a:t>
            </a:r>
            <a:r>
              <a:rPr b="0" i="0" lang="es" sz="1000" u="none" cap="none" strike="noStrike">
                <a:solidFill>
                  <a:srgbClr val="BBBBBB"/>
                </a:solidFill>
                <a:latin typeface="Courier New"/>
                <a:ea typeface="Courier New"/>
                <a:cs typeface="Courier New"/>
                <a:sym typeface="Courier New"/>
              </a:rPr>
              <a:t>,</a:t>
            </a:r>
            <a:endParaRPr b="0" i="0" sz="1000" u="none" cap="none" strike="noStrike">
              <a:solidFill>
                <a:srgbClr val="BBBBBB"/>
              </a:solidFill>
              <a:latin typeface="Courier New"/>
              <a:ea typeface="Courier New"/>
              <a:cs typeface="Courier New"/>
              <a:sym typeface="Courier New"/>
            </a:endParaRPr>
          </a:p>
          <a:p>
            <a:pPr indent="0" lvl="0" marL="89999" marR="0" rtl="0" algn="l">
              <a:lnSpc>
                <a:spcPct val="135700"/>
              </a:lnSpc>
              <a:spcBef>
                <a:spcPts val="0"/>
              </a:spcBef>
              <a:spcAft>
                <a:spcPts val="0"/>
              </a:spcAft>
              <a:buClr>
                <a:srgbClr val="000000"/>
              </a:buClr>
              <a:buSzPts val="1000"/>
              <a:buFont typeface="Arial"/>
              <a:buNone/>
            </a:pP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72F1B8"/>
                </a:solidFill>
                <a:latin typeface="Courier New"/>
                <a:ea typeface="Courier New"/>
                <a:cs typeface="Courier New"/>
                <a:sym typeface="Courier New"/>
              </a:rPr>
              <a:t>"start"</a:t>
            </a: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"node app.js"</a:t>
            </a:r>
            <a:r>
              <a:rPr b="0" i="0" lang="es" sz="1000" u="none" cap="none" strike="noStrike">
                <a:solidFill>
                  <a:srgbClr val="000000"/>
                </a:solidFill>
                <a:latin typeface="Courier New"/>
                <a:ea typeface="Courier New"/>
                <a:cs typeface="Courier New"/>
                <a:sym typeface="Courier New"/>
              </a:rPr>
              <a:t> </a:t>
            </a:r>
            <a:r>
              <a:rPr b="0" i="0" lang="es" sz="1000" u="none" cap="none" strike="noStrike">
                <a:solidFill>
                  <a:srgbClr val="BBBBBB"/>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p:txBody>
      </p:sp>
      <p:pic>
        <p:nvPicPr>
          <p:cNvPr id="254" name="Google Shape;254;p13"/>
          <p:cNvPicPr preferRelativeResize="0"/>
          <p:nvPr/>
        </p:nvPicPr>
        <p:blipFill rotWithShape="1">
          <a:blip r:embed="rId3">
            <a:alphaModFix/>
          </a:blip>
          <a:srcRect b="0" l="0" r="0" t="0"/>
          <a:stretch/>
        </p:blipFill>
        <p:spPr>
          <a:xfrm>
            <a:off x="5040000" y="1168500"/>
            <a:ext cx="3672200" cy="1155360"/>
          </a:xfrm>
          <a:prstGeom prst="rect">
            <a:avLst/>
          </a:prstGeom>
          <a:noFill/>
          <a:ln>
            <a:noFill/>
          </a:ln>
          <a:effectLst>
            <a:outerShdw blurRad="57150" rotWithShape="0" algn="bl" dir="1800000" dist="76200">
              <a:srgbClr val="000000">
                <a:alpha val="11764"/>
              </a:srgbClr>
            </a:outerShdw>
          </a:effectLst>
        </p:spPr>
      </p:pic>
      <p:pic>
        <p:nvPicPr>
          <p:cNvPr id="255" name="Google Shape;255;p13"/>
          <p:cNvPicPr preferRelativeResize="0"/>
          <p:nvPr/>
        </p:nvPicPr>
        <p:blipFill rotWithShape="1">
          <a:blip r:embed="rId4">
            <a:alphaModFix/>
          </a:blip>
          <a:srcRect b="0" l="0" r="0" t="0"/>
          <a:stretch/>
        </p:blipFill>
        <p:spPr>
          <a:xfrm>
            <a:off x="5951746" y="2252025"/>
            <a:ext cx="2947604" cy="1155350"/>
          </a:xfrm>
          <a:prstGeom prst="rect">
            <a:avLst/>
          </a:prstGeom>
          <a:noFill/>
          <a:ln>
            <a:noFill/>
          </a:ln>
          <a:effectLst>
            <a:outerShdw blurRad="57150" rotWithShape="0" algn="bl" dir="1800000" dist="76200">
              <a:srgbClr val="000000">
                <a:alpha val="11764"/>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4"/>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14"/>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pic>
        <p:nvPicPr>
          <p:cNvPr id="262" name="Google Shape;262;p14"/>
          <p:cNvPicPr preferRelativeResize="0"/>
          <p:nvPr/>
        </p:nvPicPr>
        <p:blipFill rotWithShape="1">
          <a:blip r:embed="rId4">
            <a:alphaModFix/>
          </a:blip>
          <a:srcRect b="0" l="0" r="0" t="0"/>
          <a:stretch/>
        </p:blipFill>
        <p:spPr>
          <a:xfrm>
            <a:off x="7910675" y="4073938"/>
            <a:ext cx="1233324" cy="1069561"/>
          </a:xfrm>
          <a:prstGeom prst="rect">
            <a:avLst/>
          </a:prstGeom>
          <a:noFill/>
          <a:ln>
            <a:noFill/>
          </a:ln>
        </p:spPr>
      </p:pic>
      <p:pic>
        <p:nvPicPr>
          <p:cNvPr id="263" name="Google Shape;263;p14"/>
          <p:cNvPicPr preferRelativeResize="0"/>
          <p:nvPr/>
        </p:nvPicPr>
        <p:blipFill rotWithShape="1">
          <a:blip r:embed="rId5">
            <a:alphaModFix/>
          </a:blip>
          <a:srcRect b="0" l="0" r="0" t="0"/>
          <a:stretch/>
        </p:blipFill>
        <p:spPr>
          <a:xfrm>
            <a:off x="0" y="4264237"/>
            <a:ext cx="1163080" cy="792599"/>
          </a:xfrm>
          <a:prstGeom prst="rect">
            <a:avLst/>
          </a:prstGeom>
          <a:noFill/>
          <a:ln>
            <a:noFill/>
          </a:ln>
        </p:spPr>
      </p:pic>
      <p:sp>
        <p:nvSpPr>
          <p:cNvPr id="264" name="Google Shape;264;p14"/>
          <p:cNvSpPr txBox="1"/>
          <p:nvPr>
            <p:ph idx="1" type="subTitle"/>
          </p:nvPr>
        </p:nvSpPr>
        <p:spPr>
          <a:xfrm>
            <a:off x="431800" y="1168494"/>
            <a:ext cx="6706800" cy="2905500"/>
          </a:xfrm>
          <a:prstGeom prst="rect">
            <a:avLst/>
          </a:prstGeom>
          <a:noFill/>
          <a:ln>
            <a:noFill/>
          </a:ln>
        </p:spPr>
        <p:txBody>
          <a:bodyPr anchorCtr="0" anchor="ctr" bIns="0" lIns="0" spcFirstLastPara="1" rIns="0" wrap="square" tIns="12700">
            <a:normAutofit/>
          </a:bodyPr>
          <a:lstStyle/>
          <a:p>
            <a:pPr indent="0" lvl="0" marL="12700" marR="5080" rtl="0" algn="l">
              <a:lnSpc>
                <a:spcPct val="115000"/>
              </a:lnSpc>
              <a:spcBef>
                <a:spcPts val="0"/>
              </a:spcBef>
              <a:spcAft>
                <a:spcPts val="0"/>
              </a:spcAft>
              <a:buSzPts val="1018"/>
              <a:buNone/>
            </a:pPr>
            <a:r>
              <a:rPr lang="es" sz="2700">
                <a:solidFill>
                  <a:srgbClr val="414141"/>
                </a:solidFill>
                <a:latin typeface="Montserrat"/>
                <a:ea typeface="Montserrat"/>
                <a:cs typeface="Montserrat"/>
                <a:sym typeface="Montserrat"/>
              </a:rPr>
              <a:t>De esta manera</a:t>
            </a:r>
            <a:r>
              <a:rPr b="1" lang="es" sz="2700">
                <a:solidFill>
                  <a:srgbClr val="414141"/>
                </a:solidFill>
                <a:latin typeface="Montserrat"/>
                <a:ea typeface="Montserrat"/>
                <a:cs typeface="Montserrat"/>
                <a:sym typeface="Montserrat"/>
              </a:rPr>
              <a:t> podemos devolver </a:t>
            </a:r>
            <a:r>
              <a:rPr lang="es" sz="2700">
                <a:solidFill>
                  <a:srgbClr val="414141"/>
                </a:solidFill>
                <a:latin typeface="Montserrat"/>
                <a:ea typeface="Montserrat"/>
                <a:cs typeface="Montserrat"/>
                <a:sym typeface="Montserrat"/>
              </a:rPr>
              <a:t>un </a:t>
            </a:r>
            <a:r>
              <a:rPr b="1" lang="es" sz="2700">
                <a:solidFill>
                  <a:srgbClr val="414141"/>
                </a:solidFill>
                <a:latin typeface="Montserrat"/>
                <a:ea typeface="Montserrat"/>
                <a:cs typeface="Montserrat"/>
                <a:sym typeface="Montserrat"/>
              </a:rPr>
              <a:t>texto </a:t>
            </a:r>
            <a:r>
              <a:rPr lang="es" sz="2700">
                <a:solidFill>
                  <a:srgbClr val="414141"/>
                </a:solidFill>
                <a:latin typeface="Montserrat"/>
                <a:ea typeface="Montserrat"/>
                <a:cs typeface="Montserrat"/>
                <a:sym typeface="Montserrat"/>
              </a:rPr>
              <a:t>o un</a:t>
            </a:r>
            <a:r>
              <a:rPr b="1" lang="es" sz="2700">
                <a:solidFill>
                  <a:srgbClr val="414141"/>
                </a:solidFill>
                <a:latin typeface="Montserrat"/>
                <a:ea typeface="Montserrat"/>
                <a:cs typeface="Montserrat"/>
                <a:sym typeface="Montserrat"/>
              </a:rPr>
              <a:t> archivo estático </a:t>
            </a:r>
            <a:r>
              <a:rPr lang="es" sz="2700">
                <a:solidFill>
                  <a:srgbClr val="414141"/>
                </a:solidFill>
                <a:latin typeface="Montserrat"/>
                <a:ea typeface="Montserrat"/>
                <a:cs typeface="Montserrat"/>
                <a:sym typeface="Montserrat"/>
              </a:rPr>
              <a:t>que</a:t>
            </a:r>
            <a:r>
              <a:rPr b="1" lang="es" sz="2700">
                <a:solidFill>
                  <a:srgbClr val="414141"/>
                </a:solidFill>
                <a:latin typeface="Montserrat"/>
                <a:ea typeface="Montserrat"/>
                <a:cs typeface="Montserrat"/>
                <a:sym typeface="Montserrat"/>
              </a:rPr>
              <a:t> </a:t>
            </a:r>
            <a:r>
              <a:rPr b="1" lang="es" sz="2700">
                <a:solidFill>
                  <a:schemeClr val="lt2"/>
                </a:solidFill>
                <a:highlight>
                  <a:srgbClr val="E15BBA"/>
                </a:highlight>
                <a:latin typeface="Montserrat"/>
                <a:ea typeface="Montserrat"/>
                <a:cs typeface="Montserrat"/>
                <a:sym typeface="Montserrat"/>
              </a:rPr>
              <a:t>responda a una ruta específica</a:t>
            </a:r>
            <a:r>
              <a:rPr b="1" lang="es" sz="2700">
                <a:solidFill>
                  <a:srgbClr val="414141"/>
                </a:solidFill>
                <a:latin typeface="Montserrat"/>
                <a:ea typeface="Montserrat"/>
                <a:cs typeface="Montserrat"/>
                <a:sym typeface="Montserrat"/>
              </a:rPr>
              <a:t> </a:t>
            </a:r>
            <a:r>
              <a:rPr lang="es" sz="2700">
                <a:solidFill>
                  <a:srgbClr val="414141"/>
                </a:solidFill>
                <a:latin typeface="Montserrat"/>
                <a:ea typeface="Montserrat"/>
                <a:cs typeface="Montserrat"/>
                <a:sym typeface="Montserrat"/>
              </a:rPr>
              <a:t>mediante el </a:t>
            </a:r>
            <a:r>
              <a:rPr b="1" lang="es" sz="2700">
                <a:solidFill>
                  <a:srgbClr val="414141"/>
                </a:solidFill>
                <a:latin typeface="Montserrat"/>
                <a:ea typeface="Montserrat"/>
                <a:cs typeface="Montserrat"/>
                <a:sym typeface="Montserrat"/>
              </a:rPr>
              <a:t>método .get()</a:t>
            </a:r>
            <a:endParaRPr b="1" sz="2700">
              <a:solidFill>
                <a:srgbClr val="41414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rgbClr val="FFFFFF"/>
                </a:highlight>
                <a:latin typeface="Montserrat"/>
                <a:ea typeface="Montserrat"/>
                <a:cs typeface="Montserrat"/>
                <a:sym typeface="Montserrat"/>
              </a:rPr>
              <a:t>Servidor estático con </a:t>
            </a:r>
            <a:r>
              <a:rPr b="1" lang="es" sz="2500">
                <a:solidFill>
                  <a:srgbClr val="70AD47"/>
                </a:solidFill>
                <a:highlight>
                  <a:srgbClr val="FFFFFF"/>
                </a:highlight>
                <a:latin typeface="Montserrat"/>
                <a:ea typeface="Montserrat"/>
                <a:cs typeface="Montserrat"/>
                <a:sym typeface="Montserrat"/>
              </a:rPr>
              <a:t>Express</a:t>
            </a:r>
            <a:endParaRPr b="1" sz="2500">
              <a:solidFill>
                <a:srgbClr val="70AD47"/>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70" name="Google Shape;270;p53"/>
          <p:cNvSpPr txBox="1"/>
          <p:nvPr>
            <p:ph idx="1" type="body"/>
          </p:nvPr>
        </p:nvSpPr>
        <p:spPr>
          <a:xfrm>
            <a:off x="431800" y="1170000"/>
            <a:ext cx="4608300" cy="3402000"/>
          </a:xfrm>
          <a:prstGeom prst="rect">
            <a:avLst/>
          </a:prstGeom>
          <a:noFill/>
          <a:ln>
            <a:noFill/>
          </a:ln>
        </p:spPr>
        <p:txBody>
          <a:bodyPr anchorCtr="0" anchor="t" bIns="91425" lIns="91425" spcFirstLastPara="1" rIns="91425" wrap="square" tIns="91425">
            <a:normAutofit/>
          </a:bodyPr>
          <a:lstStyle/>
          <a:p>
            <a:pPr indent="0" lvl="0" marL="0" marR="160655" rtl="0" algn="l">
              <a:lnSpc>
                <a:spcPct val="100000"/>
              </a:lnSpc>
              <a:spcBef>
                <a:spcPts val="0"/>
              </a:spcBef>
              <a:spcAft>
                <a:spcPts val="0"/>
              </a:spcAft>
              <a:buClr>
                <a:schemeClr val="dk1"/>
              </a:buClr>
              <a:buSzPts val="1100"/>
              <a:buFont typeface="Arial"/>
              <a:buNone/>
            </a:pPr>
            <a:r>
              <a:rPr lang="es" sz="1700">
                <a:solidFill>
                  <a:srgbClr val="414141"/>
                </a:solidFill>
              </a:rPr>
              <a:t>Creamos el archivo </a:t>
            </a:r>
            <a:r>
              <a:rPr b="1" lang="es" sz="1700">
                <a:solidFill>
                  <a:srgbClr val="414141"/>
                </a:solidFill>
              </a:rPr>
              <a:t>app.js</a:t>
            </a:r>
            <a:r>
              <a:rPr lang="es" sz="1700">
                <a:solidFill>
                  <a:srgbClr val="414141"/>
                </a:solidFill>
              </a:rPr>
              <a:t> e importamos el módulo de express.</a:t>
            </a:r>
            <a:endParaRPr sz="1700">
              <a:solidFill>
                <a:srgbClr val="414141"/>
              </a:solidFill>
            </a:endParaRPr>
          </a:p>
          <a:p>
            <a:pPr indent="0" lvl="0" marL="0" marR="160655" rtl="0" algn="l">
              <a:lnSpc>
                <a:spcPct val="100000"/>
              </a:lnSpc>
              <a:spcBef>
                <a:spcPts val="1000"/>
              </a:spcBef>
              <a:spcAft>
                <a:spcPts val="1000"/>
              </a:spcAft>
              <a:buSzPts val="1800"/>
              <a:buNone/>
            </a:pPr>
            <a:r>
              <a:rPr lang="es" sz="1700">
                <a:solidFill>
                  <a:srgbClr val="414141"/>
                </a:solidFill>
              </a:rPr>
              <a:t>Luego ejecutamos la función </a:t>
            </a:r>
            <a:r>
              <a:rPr lang="es" sz="1700">
                <a:solidFill>
                  <a:srgbClr val="36F9F6"/>
                </a:solidFill>
                <a:highlight>
                  <a:srgbClr val="414141"/>
                </a:highlight>
                <a:latin typeface="Courier New"/>
                <a:ea typeface="Courier New"/>
                <a:cs typeface="Courier New"/>
                <a:sym typeface="Courier New"/>
              </a:rPr>
              <a:t>express();</a:t>
            </a:r>
            <a:r>
              <a:rPr lang="es" sz="1700">
                <a:solidFill>
                  <a:srgbClr val="36F9F6"/>
                </a:solidFill>
              </a:rPr>
              <a:t> </a:t>
            </a:r>
            <a:r>
              <a:rPr lang="es" sz="1700">
                <a:solidFill>
                  <a:srgbClr val="414141"/>
                </a:solidFill>
              </a:rPr>
              <a:t>y la guardamos en una variable llamada </a:t>
            </a:r>
            <a:r>
              <a:rPr b="1" lang="es" sz="1700">
                <a:solidFill>
                  <a:srgbClr val="E15BBA"/>
                </a:solidFill>
              </a:rPr>
              <a:t>app</a:t>
            </a:r>
            <a:r>
              <a:rPr lang="es" sz="1700">
                <a:solidFill>
                  <a:srgbClr val="414141"/>
                </a:solidFill>
              </a:rPr>
              <a:t>.</a:t>
            </a:r>
            <a:endParaRPr sz="1700">
              <a:solidFill>
                <a:srgbClr val="414141"/>
              </a:solidFill>
            </a:endParaRPr>
          </a:p>
        </p:txBody>
      </p:sp>
      <p:sp>
        <p:nvSpPr>
          <p:cNvPr id="271" name="Google Shape;271;p53"/>
          <p:cNvSpPr txBox="1"/>
          <p:nvPr/>
        </p:nvSpPr>
        <p:spPr>
          <a:xfrm>
            <a:off x="431800" y="3181200"/>
            <a:ext cx="6408900" cy="1390800"/>
          </a:xfrm>
          <a:prstGeom prst="rect">
            <a:avLst/>
          </a:prstGeom>
          <a:solidFill>
            <a:srgbClr val="3E3E3E"/>
          </a:solidFill>
          <a:ln>
            <a:noFill/>
          </a:ln>
        </p:spPr>
        <p:txBody>
          <a:bodyPr anchorCtr="0" anchor="t" bIns="0" lIns="0" spcFirstLastPara="1" rIns="0" wrap="square" tIns="31100">
            <a:normAutofit/>
          </a:bodyPr>
          <a:lstStyle/>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BBBBBB"/>
                </a:solidFill>
                <a:latin typeface="Courier New"/>
                <a:ea typeface="Courier New"/>
                <a:cs typeface="Courier New"/>
                <a:sym typeface="Courier New"/>
              </a:rPr>
              <a:t>//express es una función que contiene un objeto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FDDE5D"/>
                </a:solidFill>
                <a:latin typeface="Courier New"/>
                <a:ea typeface="Courier New"/>
                <a:cs typeface="Courier New"/>
                <a:sym typeface="Courier New"/>
              </a:rPr>
              <a:t>const </a:t>
            </a:r>
            <a:r>
              <a:rPr b="0" i="0" lang="es" sz="1350" u="none" cap="none" strike="noStrike">
                <a:solidFill>
                  <a:srgbClr val="36F9F6"/>
                </a:solidFill>
                <a:latin typeface="Courier New"/>
                <a:ea typeface="Courier New"/>
                <a:cs typeface="Courier New"/>
                <a:sym typeface="Courier New"/>
              </a:rPr>
              <a:t>express </a:t>
            </a:r>
            <a:r>
              <a:rPr b="0" i="0" lang="es" sz="1350" u="none" cap="none" strike="noStrike">
                <a:solidFill>
                  <a:srgbClr val="FFFFFF"/>
                </a:solidFill>
                <a:latin typeface="Courier New"/>
                <a:ea typeface="Courier New"/>
                <a:cs typeface="Courier New"/>
                <a:sym typeface="Courier New"/>
              </a:rPr>
              <a:t>= </a:t>
            </a:r>
            <a:r>
              <a:rPr b="0" i="0" lang="es" sz="1350" u="none" cap="none" strike="noStrike">
                <a:solidFill>
                  <a:srgbClr val="36F9F6"/>
                </a:solidFill>
                <a:latin typeface="Courier New"/>
                <a:ea typeface="Courier New"/>
                <a:cs typeface="Courier New"/>
                <a:sym typeface="Courier New"/>
              </a:rPr>
              <a:t>require</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FF8B38"/>
                </a:solidFill>
                <a:latin typeface="Courier New"/>
                <a:ea typeface="Courier New"/>
                <a:cs typeface="Courier New"/>
                <a:sym typeface="Courier New"/>
              </a:rPr>
              <a:t>'express'</a:t>
            </a:r>
            <a:r>
              <a:rPr b="0" i="0" lang="es" sz="1350" u="none" cap="none" strike="noStrike">
                <a:solidFill>
                  <a:srgbClr val="BBBBBB"/>
                </a:solidFill>
                <a:latin typeface="Courier New"/>
                <a:ea typeface="Courier New"/>
                <a:cs typeface="Courier New"/>
                <a:sym typeface="Courier New"/>
              </a:rPr>
              <a:t>);</a:t>
            </a:r>
            <a:endParaRPr b="0" i="0" sz="13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chemeClr val="dk1"/>
              </a:buClr>
              <a:buSzPts val="1350"/>
              <a:buFont typeface="Arial"/>
              <a:buNone/>
            </a:pPr>
            <a:r>
              <a:rPr b="0" i="0" lang="es" sz="1350" u="none" cap="none" strike="noStrike">
                <a:solidFill>
                  <a:srgbClr val="BBBBBB"/>
                </a:solidFill>
                <a:latin typeface="Courier New"/>
                <a:ea typeface="Courier New"/>
                <a:cs typeface="Courier New"/>
                <a:sym typeface="Courier New"/>
              </a:rPr>
              <a:t>//Instanciación o inicializacion de la funcion express() dentro de la variable app  </a:t>
            </a:r>
            <a:endParaRPr b="0" i="0" sz="1350" u="none" cap="none" strike="noStrike">
              <a:solidFill>
                <a:srgbClr val="BBBBBB"/>
              </a:solidFill>
              <a:latin typeface="Courier New"/>
              <a:ea typeface="Courier New"/>
              <a:cs typeface="Courier New"/>
              <a:sym typeface="Courier New"/>
            </a:endParaRPr>
          </a:p>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FDDE5D"/>
                </a:solidFill>
                <a:latin typeface="Courier New"/>
                <a:ea typeface="Courier New"/>
                <a:cs typeface="Courier New"/>
                <a:sym typeface="Courier New"/>
              </a:rPr>
              <a:t>const </a:t>
            </a:r>
            <a:r>
              <a:rPr b="0" i="0" lang="es" sz="1350" u="none" cap="none" strike="noStrike">
                <a:solidFill>
                  <a:srgbClr val="FF7EDB"/>
                </a:solidFill>
                <a:latin typeface="Courier New"/>
                <a:ea typeface="Courier New"/>
                <a:cs typeface="Courier New"/>
                <a:sym typeface="Courier New"/>
              </a:rPr>
              <a:t>app </a:t>
            </a:r>
            <a:r>
              <a:rPr b="0" i="0" lang="es" sz="1350" u="none" cap="none" strike="noStrike">
                <a:solidFill>
                  <a:srgbClr val="FFFFFF"/>
                </a:solidFill>
                <a:latin typeface="Courier New"/>
                <a:ea typeface="Courier New"/>
                <a:cs typeface="Courier New"/>
                <a:sym typeface="Courier New"/>
              </a:rPr>
              <a:t>= </a:t>
            </a:r>
            <a:r>
              <a:rPr b="0" i="0" lang="es" sz="1350" u="none" cap="none" strike="noStrike">
                <a:solidFill>
                  <a:srgbClr val="36F9F6"/>
                </a:solidFill>
                <a:latin typeface="Courier New"/>
                <a:ea typeface="Courier New"/>
                <a:cs typeface="Courier New"/>
                <a:sym typeface="Courier New"/>
              </a:rPr>
              <a:t>express</a:t>
            </a:r>
            <a:r>
              <a:rPr b="0" i="0" lang="es" sz="1350" u="none" cap="none" strike="noStrike">
                <a:solidFill>
                  <a:srgbClr val="BBBBBB"/>
                </a:solidFill>
                <a:latin typeface="Courier New"/>
                <a:ea typeface="Courier New"/>
                <a:cs typeface="Courier New"/>
                <a:sym typeface="Courier New"/>
              </a:rPr>
              <a:t>();</a:t>
            </a:r>
            <a:endParaRPr b="0" i="0" sz="13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Servidor estático con </a:t>
            </a:r>
            <a:r>
              <a:rPr b="1" lang="es" sz="2500">
                <a:solidFill>
                  <a:schemeClr val="accent3"/>
                </a:solidFill>
                <a:highlight>
                  <a:schemeClr val="lt1"/>
                </a:highlight>
                <a:latin typeface="Montserrat"/>
                <a:ea typeface="Montserrat"/>
                <a:cs typeface="Montserrat"/>
                <a:sym typeface="Montserrat"/>
              </a:rPr>
              <a:t>Express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77" name="Google Shape;277;p54"/>
          <p:cNvSpPr txBox="1"/>
          <p:nvPr>
            <p:ph idx="1" type="body"/>
          </p:nvPr>
        </p:nvSpPr>
        <p:spPr>
          <a:xfrm>
            <a:off x="431800" y="1170000"/>
            <a:ext cx="4454400" cy="3402000"/>
          </a:xfrm>
          <a:prstGeom prst="rect">
            <a:avLst/>
          </a:prstGeom>
          <a:noFill/>
          <a:ln>
            <a:noFill/>
          </a:ln>
        </p:spPr>
        <p:txBody>
          <a:bodyPr anchorCtr="0" anchor="t" bIns="91425" lIns="91425" spcFirstLastPara="1" rIns="91425" wrap="square" tIns="91425">
            <a:normAutofit fontScale="85000" lnSpcReduction="10000"/>
          </a:bodyPr>
          <a:lstStyle/>
          <a:p>
            <a:pPr indent="0" lvl="0" marL="0" marR="160655" rtl="0" algn="l">
              <a:lnSpc>
                <a:spcPct val="100000"/>
              </a:lnSpc>
              <a:spcBef>
                <a:spcPts val="0"/>
              </a:spcBef>
              <a:spcAft>
                <a:spcPts val="0"/>
              </a:spcAft>
              <a:buSzPct val="124567"/>
              <a:buNone/>
            </a:pPr>
            <a:r>
              <a:rPr lang="es" sz="1700">
                <a:solidFill>
                  <a:srgbClr val="414141"/>
                </a:solidFill>
              </a:rPr>
              <a:t>Una vez importado el módulo y ejecutada una instancia de express tenemos que definir el puerto que va a estar escuchando nuestro servidor y configurar nuestra primera ruta con la respuesta a su petición:</a:t>
            </a:r>
            <a:endParaRPr sz="1700">
              <a:solidFill>
                <a:srgbClr val="414141"/>
              </a:solidFill>
            </a:endParaRPr>
          </a:p>
          <a:p>
            <a:pPr indent="0" lvl="0" marL="0" marR="160655" rtl="0" algn="l">
              <a:lnSpc>
                <a:spcPct val="100000"/>
              </a:lnSpc>
              <a:spcBef>
                <a:spcPts val="1000"/>
              </a:spcBef>
              <a:spcAft>
                <a:spcPts val="0"/>
              </a:spcAft>
              <a:buSzPct val="124567"/>
              <a:buNone/>
            </a:pPr>
            <a:r>
              <a:rPr lang="es" sz="1700">
                <a:solidFill>
                  <a:srgbClr val="414141"/>
                </a:solidFill>
              </a:rPr>
              <a:t>El método </a:t>
            </a:r>
            <a:r>
              <a:rPr b="1" lang="es" sz="1700">
                <a:solidFill>
                  <a:srgbClr val="414141"/>
                </a:solidFill>
              </a:rPr>
              <a:t>.get()</a:t>
            </a:r>
            <a:r>
              <a:rPr lang="es" sz="1700">
                <a:solidFill>
                  <a:srgbClr val="414141"/>
                </a:solidFill>
              </a:rPr>
              <a:t> de app escuchará las peticiones a la ruta / a través del método HTTP GET y responderá el texto citado.</a:t>
            </a:r>
            <a:endParaRPr sz="1700">
              <a:solidFill>
                <a:srgbClr val="414141"/>
              </a:solidFill>
            </a:endParaRPr>
          </a:p>
          <a:p>
            <a:pPr indent="0" lvl="0" marL="0" marR="160655" rtl="0" algn="l">
              <a:lnSpc>
                <a:spcPct val="100000"/>
              </a:lnSpc>
              <a:spcBef>
                <a:spcPts val="1000"/>
              </a:spcBef>
              <a:spcAft>
                <a:spcPts val="1000"/>
              </a:spcAft>
              <a:buSzPct val="124567"/>
              <a:buNone/>
            </a:pPr>
            <a:r>
              <a:rPr lang="es" sz="1700">
                <a:solidFill>
                  <a:srgbClr val="414141"/>
                </a:solidFill>
              </a:rPr>
              <a:t>El método </a:t>
            </a:r>
            <a:r>
              <a:rPr b="1" lang="es" sz="1700">
                <a:solidFill>
                  <a:srgbClr val="414141"/>
                </a:solidFill>
              </a:rPr>
              <a:t>.listen()</a:t>
            </a:r>
            <a:r>
              <a:rPr lang="es" sz="1700">
                <a:solidFill>
                  <a:srgbClr val="414141"/>
                </a:solidFill>
              </a:rPr>
              <a:t> recibe un parámetro port con el puerto donde correrá el server y un callback que en este caso lo usamos para enviar un mensaje por consola.</a:t>
            </a:r>
            <a:endParaRPr sz="1700">
              <a:solidFill>
                <a:srgbClr val="414141"/>
              </a:solidFill>
            </a:endParaRPr>
          </a:p>
        </p:txBody>
      </p:sp>
      <p:sp>
        <p:nvSpPr>
          <p:cNvPr id="278" name="Google Shape;278;p54"/>
          <p:cNvSpPr txBox="1"/>
          <p:nvPr/>
        </p:nvSpPr>
        <p:spPr>
          <a:xfrm>
            <a:off x="4886325" y="1454850"/>
            <a:ext cx="3825900" cy="2821500"/>
          </a:xfrm>
          <a:prstGeom prst="rect">
            <a:avLst/>
          </a:prstGeom>
          <a:solidFill>
            <a:srgbClr val="3E3E3E"/>
          </a:solidFill>
          <a:ln>
            <a:noFill/>
          </a:ln>
        </p:spPr>
        <p:txBody>
          <a:bodyPr anchorCtr="0" anchor="ctr" bIns="0" lIns="0" spcFirstLastPara="1" rIns="0" wrap="square" tIns="69850">
            <a:normAutofit/>
          </a:bodyPr>
          <a:lstStyle/>
          <a:p>
            <a:pPr indent="0" lvl="0" marL="179999" marR="83327" rtl="0" algn="l">
              <a:lnSpc>
                <a:spcPct val="105000"/>
              </a:lnSpc>
              <a:spcBef>
                <a:spcPts val="35"/>
              </a:spcBef>
              <a:spcAft>
                <a:spcPts val="0"/>
              </a:spcAft>
              <a:buClr>
                <a:srgbClr val="000000"/>
              </a:buClr>
              <a:buSzPts val="1271"/>
              <a:buFont typeface="Arial"/>
              <a:buNone/>
            </a:pPr>
            <a:r>
              <a:rPr b="0" i="0" lang="es" sz="1271" u="none" cap="none" strike="noStrike">
                <a:solidFill>
                  <a:srgbClr val="FDDE5D"/>
                </a:solidFill>
                <a:latin typeface="Courier New"/>
                <a:ea typeface="Courier New"/>
                <a:cs typeface="Courier New"/>
                <a:sym typeface="Courier New"/>
              </a:rPr>
              <a:t>const </a:t>
            </a:r>
            <a:r>
              <a:rPr b="0" i="0" lang="es" sz="1271" u="none" cap="none" strike="noStrike">
                <a:solidFill>
                  <a:srgbClr val="FF7EDB"/>
                </a:solidFill>
                <a:latin typeface="Courier New"/>
                <a:ea typeface="Courier New"/>
                <a:cs typeface="Courier New"/>
                <a:sym typeface="Courier New"/>
              </a:rPr>
              <a:t>port </a:t>
            </a:r>
            <a:r>
              <a:rPr b="0" i="0" lang="es" sz="1271" u="none" cap="none" strike="noStrike">
                <a:solidFill>
                  <a:schemeClr val="lt1"/>
                </a:solidFill>
                <a:latin typeface="Courier New"/>
                <a:ea typeface="Courier New"/>
                <a:cs typeface="Courier New"/>
                <a:sym typeface="Courier New"/>
              </a:rPr>
              <a:t>= </a:t>
            </a:r>
            <a:r>
              <a:rPr b="0" i="0" lang="es" sz="1271" u="none" cap="none" strike="noStrike">
                <a:solidFill>
                  <a:srgbClr val="2EE1FA"/>
                </a:solidFill>
                <a:latin typeface="Courier New"/>
                <a:ea typeface="Courier New"/>
                <a:cs typeface="Courier New"/>
                <a:sym typeface="Courier New"/>
              </a:rPr>
              <a:t>3000</a:t>
            </a:r>
            <a:r>
              <a:rPr b="0" i="0" lang="es" sz="1271" u="none" cap="none" strike="noStrike">
                <a:solidFill>
                  <a:srgbClr val="BBBBBB"/>
                </a:solidFill>
                <a:latin typeface="Courier New"/>
                <a:ea typeface="Courier New"/>
                <a:cs typeface="Courier New"/>
                <a:sym typeface="Courier New"/>
              </a:rPr>
              <a:t>; </a:t>
            </a:r>
            <a:endParaRPr b="0" i="0" sz="1271" u="none" cap="none" strike="noStrike">
              <a:solidFill>
                <a:srgbClr val="BBBBBB"/>
              </a:solidFill>
              <a:latin typeface="Courier New"/>
              <a:ea typeface="Courier New"/>
              <a:cs typeface="Courier New"/>
              <a:sym typeface="Courier New"/>
            </a:endParaRPr>
          </a:p>
          <a:p>
            <a:pPr indent="0" lvl="0" marL="179999" marR="83327" rtl="0" algn="l">
              <a:lnSpc>
                <a:spcPct val="105000"/>
              </a:lnSpc>
              <a:spcBef>
                <a:spcPts val="35"/>
              </a:spcBef>
              <a:spcAft>
                <a:spcPts val="0"/>
              </a:spcAft>
              <a:buClr>
                <a:srgbClr val="000000"/>
              </a:buClr>
              <a:buSzPts val="1271"/>
              <a:buFont typeface="Arial"/>
              <a:buNone/>
            </a:pPr>
            <a:r>
              <a:t/>
            </a:r>
            <a:endParaRPr b="0" i="0" sz="1271" u="none" cap="none" strike="noStrike">
              <a:solidFill>
                <a:srgbClr val="FF7EDB"/>
              </a:solidFill>
              <a:latin typeface="Courier New"/>
              <a:ea typeface="Courier New"/>
              <a:cs typeface="Courier New"/>
              <a:sym typeface="Courier New"/>
            </a:endParaRPr>
          </a:p>
          <a:p>
            <a:pPr indent="0" lvl="0" marL="179999" marR="83327" rtl="0" algn="l">
              <a:lnSpc>
                <a:spcPct val="105000"/>
              </a:lnSpc>
              <a:spcBef>
                <a:spcPts val="35"/>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app</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get</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"/miRuta"</a:t>
            </a:r>
            <a:r>
              <a:rPr b="0" i="0" lang="es" sz="1271" u="none" cap="none" strike="noStrike">
                <a:solidFill>
                  <a:srgbClr val="BBBBBB"/>
                </a:solidFill>
                <a:latin typeface="Courier New"/>
                <a:ea typeface="Courier New"/>
                <a:cs typeface="Courier New"/>
                <a:sym typeface="Courier New"/>
              </a:rPr>
              <a:t>, (</a:t>
            </a:r>
            <a:r>
              <a:rPr b="0" i="1" lang="es" sz="1271" u="none" cap="none" strike="noStrike">
                <a:solidFill>
                  <a:srgbClr val="FF7EDB"/>
                </a:solidFill>
                <a:latin typeface="Courier New"/>
                <a:ea typeface="Courier New"/>
                <a:cs typeface="Courier New"/>
                <a:sym typeface="Courier New"/>
              </a:rPr>
              <a:t>req</a:t>
            </a:r>
            <a:r>
              <a:rPr b="0" i="0" lang="es" sz="1271" u="none" cap="none" strike="noStrike">
                <a:solidFill>
                  <a:srgbClr val="BBBBBB"/>
                </a:solidFill>
                <a:latin typeface="Courier New"/>
                <a:ea typeface="Courier New"/>
                <a:cs typeface="Courier New"/>
                <a:sym typeface="Courier New"/>
              </a:rPr>
              <a:t>, </a:t>
            </a:r>
            <a:r>
              <a:rPr b="0" i="1" lang="es" sz="1271" u="none" cap="none" strike="noStrike">
                <a:solidFill>
                  <a:srgbClr val="FF7EDB"/>
                </a:solidFill>
                <a:latin typeface="Courier New"/>
                <a:ea typeface="Courier New"/>
                <a:cs typeface="Courier New"/>
                <a:sym typeface="Courier New"/>
              </a:rPr>
              <a:t>res</a:t>
            </a:r>
            <a:r>
              <a:rPr b="0" i="0" lang="es" sz="1271" u="none" cap="none" strike="noStrike">
                <a:solidFill>
                  <a:srgbClr val="BBBBBB"/>
                </a:solidFill>
                <a:latin typeface="Courier New"/>
                <a:ea typeface="Courier New"/>
                <a:cs typeface="Courier New"/>
                <a:sym typeface="Courier New"/>
              </a:rPr>
              <a:t>) </a:t>
            </a:r>
            <a:r>
              <a:rPr b="0" i="0" lang="es" sz="1271" u="none" cap="none" strike="noStrike">
                <a:solidFill>
                  <a:srgbClr val="FDDE5D"/>
                </a:solidFill>
                <a:latin typeface="Courier New"/>
                <a:ea typeface="Courier New"/>
                <a:cs typeface="Courier New"/>
                <a:sym typeface="Courier New"/>
              </a:rPr>
              <a:t>=&gt; </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rPr b="0" i="1" lang="es" sz="1271" u="none" cap="none" strike="noStrike">
                <a:solidFill>
                  <a:srgbClr val="FF7EDB"/>
                </a:solidFill>
                <a:latin typeface="Courier New"/>
                <a:ea typeface="Courier New"/>
                <a:cs typeface="Courier New"/>
                <a:sym typeface="Courier New"/>
              </a:rPr>
              <a:t>res</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send</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'Hola Mundo!'</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chemeClr val="dk1"/>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t/>
            </a:r>
            <a:endParaRPr b="0" i="0" sz="1271" u="none" cap="none" strike="noStrike">
              <a:solidFill>
                <a:srgbClr val="FF7EDB"/>
              </a:solidFill>
              <a:latin typeface="Courier New"/>
              <a:ea typeface="Courier New"/>
              <a:cs typeface="Courier New"/>
              <a:sym typeface="Courier New"/>
            </a:endParaRPr>
          </a:p>
          <a:p>
            <a:pPr indent="0" lvl="0" marL="179999" marR="83327" rtl="0" algn="l">
              <a:lnSpc>
                <a:spcPct val="105000"/>
              </a:lnSpc>
              <a:spcBef>
                <a:spcPts val="0"/>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app</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listen</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7EDB"/>
                </a:solidFill>
                <a:latin typeface="Courier New"/>
                <a:ea typeface="Courier New"/>
                <a:cs typeface="Courier New"/>
                <a:sym typeface="Courier New"/>
              </a:rPr>
              <a:t>port</a:t>
            </a:r>
            <a:r>
              <a:rPr b="0" i="0" lang="es" sz="1271" u="none" cap="none" strike="noStrike">
                <a:solidFill>
                  <a:srgbClr val="BBBBBB"/>
                </a:solidFill>
                <a:latin typeface="Courier New"/>
                <a:ea typeface="Courier New"/>
                <a:cs typeface="Courier New"/>
                <a:sym typeface="Courier New"/>
              </a:rPr>
              <a:t>, () </a:t>
            </a:r>
            <a:r>
              <a:rPr b="0" i="0" lang="es" sz="1271" u="none" cap="none" strike="noStrike">
                <a:solidFill>
                  <a:srgbClr val="FDDE5D"/>
                </a:solidFill>
                <a:latin typeface="Courier New"/>
                <a:ea typeface="Courier New"/>
                <a:cs typeface="Courier New"/>
                <a:sym typeface="Courier New"/>
              </a:rPr>
              <a:t>=&gt; </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000000"/>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FF7EDB"/>
                </a:solidFill>
                <a:latin typeface="Courier New"/>
                <a:ea typeface="Courier New"/>
                <a:cs typeface="Courier New"/>
                <a:sym typeface="Courier New"/>
              </a:rPr>
              <a:t>console</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36F9F6"/>
                </a:solidFill>
                <a:latin typeface="Courier New"/>
                <a:ea typeface="Courier New"/>
                <a:cs typeface="Courier New"/>
                <a:sym typeface="Courier New"/>
              </a:rPr>
              <a:t>log</a:t>
            </a:r>
            <a:r>
              <a:rPr b="0" i="0" lang="es" sz="1271" u="none" cap="none" strike="noStrike">
                <a:solidFill>
                  <a:srgbClr val="BBBBBB"/>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`Example app listening`</a:t>
            </a:r>
            <a:r>
              <a:rPr b="0" i="0" lang="es" sz="1271" u="none" cap="none" strike="noStrike">
                <a:solidFill>
                  <a:schemeClr val="lt2"/>
                </a:solidFill>
                <a:latin typeface="Courier New"/>
                <a:ea typeface="Courier New"/>
                <a:cs typeface="Courier New"/>
                <a:sym typeface="Courier New"/>
              </a:rPr>
              <a:t>+</a:t>
            </a:r>
            <a:endParaRPr b="0" i="0" sz="1271" u="none" cap="none" strike="noStrike">
              <a:solidFill>
                <a:schemeClr val="lt2"/>
              </a:solidFill>
              <a:latin typeface="Courier New"/>
              <a:ea typeface="Courier New"/>
              <a:cs typeface="Courier New"/>
              <a:sym typeface="Courier New"/>
            </a:endParaRPr>
          </a:p>
          <a:p>
            <a:pPr indent="0" lvl="0" marL="179999" marR="83327" rtl="0" algn="l">
              <a:lnSpc>
                <a:spcPct val="105000"/>
              </a:lnSpc>
              <a:spcBef>
                <a:spcPts val="450"/>
              </a:spcBef>
              <a:spcAft>
                <a:spcPts val="0"/>
              </a:spcAft>
              <a:buClr>
                <a:srgbClr val="000000"/>
              </a:buClr>
              <a:buSzPts val="1271"/>
              <a:buFont typeface="Arial"/>
              <a:buNone/>
            </a:pPr>
            <a:r>
              <a:rPr b="0" i="0" lang="es" sz="1271" u="none" cap="none" strike="noStrike">
                <a:solidFill>
                  <a:srgbClr val="FF8B38"/>
                </a:solidFill>
                <a:latin typeface="Courier New"/>
                <a:ea typeface="Courier New"/>
                <a:cs typeface="Courier New"/>
                <a:sym typeface="Courier New"/>
              </a:rPr>
              <a:t>`at </a:t>
            </a:r>
            <a:r>
              <a:rPr b="0" i="0" lang="es" sz="1271" u="sng" cap="none" strike="noStrike">
                <a:solidFill>
                  <a:schemeClr val="hlink"/>
                </a:solidFill>
                <a:latin typeface="Courier New"/>
                <a:ea typeface="Courier New"/>
                <a:cs typeface="Courier New"/>
                <a:sym typeface="Courier New"/>
                <a:hlinkClick r:id="rId3"/>
              </a:rPr>
              <a:t>http://localhost:${port</a:t>
            </a:r>
            <a:r>
              <a:rPr b="0" i="0" lang="es" sz="1271" u="none" cap="none" strike="noStrike">
                <a:solidFill>
                  <a:srgbClr val="72F1B8"/>
                </a:solidFill>
                <a:latin typeface="Courier New"/>
                <a:ea typeface="Courier New"/>
                <a:cs typeface="Courier New"/>
                <a:sym typeface="Courier New"/>
              </a:rPr>
              <a:t>}</a:t>
            </a:r>
            <a:r>
              <a:rPr b="0" i="0" lang="es" sz="1271" u="none" cap="none" strike="noStrike">
                <a:solidFill>
                  <a:srgbClr val="FF8B38"/>
                </a:solidFill>
                <a:latin typeface="Courier New"/>
                <a:ea typeface="Courier New"/>
                <a:cs typeface="Courier New"/>
                <a:sym typeface="Courier New"/>
              </a:rPr>
              <a:t>`</a:t>
            </a: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BBBBBB"/>
              </a:solidFill>
              <a:latin typeface="Courier New"/>
              <a:ea typeface="Courier New"/>
              <a:cs typeface="Courier New"/>
              <a:sym typeface="Courier New"/>
            </a:endParaRPr>
          </a:p>
          <a:p>
            <a:pPr indent="0" lvl="0" marL="179999" marR="83327" rtl="0" algn="l">
              <a:lnSpc>
                <a:spcPct val="90000"/>
              </a:lnSpc>
              <a:spcBef>
                <a:spcPts val="0"/>
              </a:spcBef>
              <a:spcAft>
                <a:spcPts val="0"/>
              </a:spcAft>
              <a:buClr>
                <a:srgbClr val="000000"/>
              </a:buClr>
              <a:buSzPts val="1271"/>
              <a:buFont typeface="Arial"/>
              <a:buNone/>
            </a:pPr>
            <a:r>
              <a:rPr b="0" i="0" lang="es" sz="1271" u="none" cap="none" strike="noStrike">
                <a:solidFill>
                  <a:srgbClr val="BBBBBB"/>
                </a:solidFill>
                <a:latin typeface="Courier New"/>
                <a:ea typeface="Courier New"/>
                <a:cs typeface="Courier New"/>
                <a:sym typeface="Courier New"/>
              </a:rPr>
              <a:t>});</a:t>
            </a:r>
            <a:endParaRPr b="0" i="0" sz="1271" u="none" cap="none" strike="noStrike">
              <a:solidFill>
                <a:srgbClr val="BBBBBB"/>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5"/>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Servidor estático con </a:t>
            </a:r>
            <a:r>
              <a:rPr b="1" lang="es" sz="2500">
                <a:solidFill>
                  <a:schemeClr val="accent3"/>
                </a:solidFill>
                <a:highlight>
                  <a:schemeClr val="lt1"/>
                </a:highlight>
                <a:latin typeface="Montserrat"/>
                <a:ea typeface="Montserrat"/>
                <a:cs typeface="Montserrat"/>
                <a:sym typeface="Montserrat"/>
              </a:rPr>
              <a:t>Express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84" name="Google Shape;284;p55"/>
          <p:cNvSpPr txBox="1"/>
          <p:nvPr>
            <p:ph idx="1" type="body"/>
          </p:nvPr>
        </p:nvSpPr>
        <p:spPr>
          <a:xfrm>
            <a:off x="431800" y="1170000"/>
            <a:ext cx="4454400" cy="3402000"/>
          </a:xfrm>
          <a:prstGeom prst="rect">
            <a:avLst/>
          </a:prstGeom>
          <a:noFill/>
          <a:ln>
            <a:noFill/>
          </a:ln>
        </p:spPr>
        <p:txBody>
          <a:bodyPr anchorCtr="0" anchor="t" bIns="91425" lIns="91425" spcFirstLastPara="1" rIns="91425" wrap="square" tIns="91425">
            <a:normAutofit/>
          </a:bodyPr>
          <a:lstStyle/>
          <a:p>
            <a:pPr indent="0" lvl="0" marL="0" marR="160655" rtl="0" algn="l">
              <a:lnSpc>
                <a:spcPct val="100000"/>
              </a:lnSpc>
              <a:spcBef>
                <a:spcPts val="0"/>
              </a:spcBef>
              <a:spcAft>
                <a:spcPts val="0"/>
              </a:spcAft>
              <a:buSzPts val="1800"/>
              <a:buNone/>
            </a:pPr>
            <a:r>
              <a:rPr lang="es" sz="1700">
                <a:solidFill>
                  <a:srgbClr val="414141"/>
                </a:solidFill>
              </a:rPr>
              <a:t>Para ejecutar nuestro servidor podemos hacerlo igual que antes mediante la terminal con:</a:t>
            </a:r>
            <a:endParaRPr sz="1700">
              <a:solidFill>
                <a:srgbClr val="414141"/>
              </a:solidFill>
            </a:endParaRPr>
          </a:p>
          <a:p>
            <a:pPr indent="0" lvl="0" marL="0" marR="160655" rtl="0" algn="l">
              <a:lnSpc>
                <a:spcPct val="100000"/>
              </a:lnSpc>
              <a:spcBef>
                <a:spcPts val="1000"/>
              </a:spcBef>
              <a:spcAft>
                <a:spcPts val="0"/>
              </a:spcAft>
              <a:buSzPts val="1800"/>
              <a:buNone/>
            </a:pPr>
            <a:r>
              <a:rPr b="1" lang="es" sz="1700">
                <a:solidFill>
                  <a:srgbClr val="F1C131"/>
                </a:solidFill>
                <a:highlight>
                  <a:srgbClr val="414141"/>
                </a:highlight>
                <a:latin typeface="Courier New"/>
                <a:ea typeface="Courier New"/>
                <a:cs typeface="Courier New"/>
                <a:sym typeface="Courier New"/>
              </a:rPr>
              <a:t> node app.js    </a:t>
            </a:r>
            <a:endParaRPr b="1" sz="1700">
              <a:solidFill>
                <a:srgbClr val="F1C131"/>
              </a:solidFill>
              <a:highlight>
                <a:srgbClr val="414141"/>
              </a:highlight>
              <a:latin typeface="Courier New"/>
              <a:ea typeface="Courier New"/>
              <a:cs typeface="Courier New"/>
              <a:sym typeface="Courier New"/>
            </a:endParaRPr>
          </a:p>
          <a:p>
            <a:pPr indent="0" lvl="0" marL="0" marR="160655" rtl="0" algn="l">
              <a:lnSpc>
                <a:spcPct val="100000"/>
              </a:lnSpc>
              <a:spcBef>
                <a:spcPts val="1000"/>
              </a:spcBef>
              <a:spcAft>
                <a:spcPts val="0"/>
              </a:spcAft>
              <a:buSzPts val="1800"/>
              <a:buNone/>
            </a:pPr>
            <a:r>
              <a:rPr lang="es" sz="1700">
                <a:solidFill>
                  <a:srgbClr val="414141"/>
                </a:solidFill>
              </a:rPr>
              <a:t>o definiendo un script para ello en nuestro archivo package.json:</a:t>
            </a:r>
            <a:endParaRPr sz="1700">
              <a:solidFill>
                <a:srgbClr val="414141"/>
              </a:solidFill>
            </a:endParaRPr>
          </a:p>
          <a:p>
            <a:pPr indent="0" lvl="0" marL="0" marR="160655" rtl="0" algn="l">
              <a:lnSpc>
                <a:spcPct val="100000"/>
              </a:lnSpc>
              <a:spcBef>
                <a:spcPts val="1000"/>
              </a:spcBef>
              <a:spcAft>
                <a:spcPts val="1000"/>
              </a:spcAft>
              <a:buSzPts val="1800"/>
              <a:buNone/>
            </a:pPr>
            <a:r>
              <a:t/>
            </a:r>
            <a:endParaRPr sz="1700">
              <a:solidFill>
                <a:srgbClr val="414141"/>
              </a:solidFill>
            </a:endParaRPr>
          </a:p>
        </p:txBody>
      </p:sp>
      <p:sp>
        <p:nvSpPr>
          <p:cNvPr id="285" name="Google Shape;285;p55"/>
          <p:cNvSpPr txBox="1"/>
          <p:nvPr/>
        </p:nvSpPr>
        <p:spPr>
          <a:xfrm>
            <a:off x="463000" y="3310875"/>
            <a:ext cx="4577100" cy="823500"/>
          </a:xfrm>
          <a:prstGeom prst="rect">
            <a:avLst/>
          </a:prstGeom>
          <a:solidFill>
            <a:srgbClr val="414141"/>
          </a:solidFill>
          <a:ln>
            <a:noFill/>
          </a:ln>
        </p:spPr>
        <p:txBody>
          <a:bodyPr anchorCtr="0" anchor="t" bIns="0" lIns="0" spcFirstLastPara="1" rIns="0" wrap="square" tIns="80000">
            <a:normAutofit/>
          </a:bodyPr>
          <a:lstStyle/>
          <a:p>
            <a:pPr indent="0" lvl="0" marL="89999" marR="0" rtl="0" algn="l">
              <a:lnSpc>
                <a:spcPct val="100000"/>
              </a:lnSpc>
              <a:spcBef>
                <a:spcPts val="0"/>
              </a:spcBef>
              <a:spcAft>
                <a:spcPts val="0"/>
              </a:spcAft>
              <a:buClr>
                <a:srgbClr val="000000"/>
              </a:buClr>
              <a:buSzPts val="1000"/>
              <a:buFont typeface="Arial"/>
              <a:buNone/>
            </a:pPr>
            <a:r>
              <a:rPr b="0" i="0" lang="es" sz="1000" u="none" cap="none" strike="noStrike">
                <a:solidFill>
                  <a:srgbClr val="72F1B8"/>
                </a:solidFill>
                <a:latin typeface="Courier New"/>
                <a:ea typeface="Courier New"/>
                <a:cs typeface="Courier New"/>
                <a:sym typeface="Courier New"/>
              </a:rPr>
              <a:t>"scripts"</a:t>
            </a:r>
            <a:r>
              <a:rPr b="0" i="0" lang="es" sz="1000" u="none" cap="none" strike="noStrike">
                <a:solidFill>
                  <a:srgbClr val="BBBBBB"/>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89999" marR="0" rtl="0" algn="l">
              <a:lnSpc>
                <a:spcPct val="135700"/>
              </a:lnSpc>
              <a:spcBef>
                <a:spcPts val="0"/>
              </a:spcBef>
              <a:spcAft>
                <a:spcPts val="0"/>
              </a:spcAft>
              <a:buClr>
                <a:srgbClr val="000000"/>
              </a:buClr>
              <a:buSzPts val="1000"/>
              <a:buFont typeface="Arial"/>
              <a:buNone/>
            </a:pPr>
            <a:r>
              <a:rPr b="0" i="0" lang="es" sz="1000" u="none" cap="none" strike="noStrike">
                <a:solidFill>
                  <a:srgbClr val="72F1B8"/>
                </a:solidFill>
                <a:latin typeface="Courier New"/>
                <a:ea typeface="Courier New"/>
                <a:cs typeface="Courier New"/>
                <a:sym typeface="Courier New"/>
              </a:rPr>
              <a:t> "test"</a:t>
            </a: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"echo </a:t>
            </a:r>
            <a:r>
              <a:rPr b="0" i="0" lang="es" sz="1000" u="none" cap="none" strike="noStrike">
                <a:solidFill>
                  <a:srgbClr val="36F9F6"/>
                </a:solidFill>
                <a:latin typeface="Courier New"/>
                <a:ea typeface="Courier New"/>
                <a:cs typeface="Courier New"/>
                <a:sym typeface="Courier New"/>
              </a:rPr>
              <a:t>\"</a:t>
            </a:r>
            <a:r>
              <a:rPr b="0" i="0" lang="es" sz="1000" u="none" cap="none" strike="noStrike">
                <a:solidFill>
                  <a:srgbClr val="FF8B38"/>
                </a:solidFill>
                <a:latin typeface="Courier New"/>
                <a:ea typeface="Courier New"/>
                <a:cs typeface="Courier New"/>
                <a:sym typeface="Courier New"/>
              </a:rPr>
              <a:t>Error: no test specified</a:t>
            </a:r>
            <a:r>
              <a:rPr b="0" i="0" lang="es" sz="1000" u="none" cap="none" strike="noStrike">
                <a:solidFill>
                  <a:srgbClr val="36F9F6"/>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&amp;&amp; exit 1"</a:t>
            </a:r>
            <a:r>
              <a:rPr b="0" i="0" lang="es" sz="1000" u="none" cap="none" strike="noStrike">
                <a:solidFill>
                  <a:srgbClr val="BBBBBB"/>
                </a:solidFill>
                <a:latin typeface="Courier New"/>
                <a:ea typeface="Courier New"/>
                <a:cs typeface="Courier New"/>
                <a:sym typeface="Courier New"/>
              </a:rPr>
              <a:t>,</a:t>
            </a:r>
            <a:endParaRPr b="0" i="0" sz="1000" u="none" cap="none" strike="noStrike">
              <a:solidFill>
                <a:srgbClr val="BBBBBB"/>
              </a:solidFill>
              <a:latin typeface="Courier New"/>
              <a:ea typeface="Courier New"/>
              <a:cs typeface="Courier New"/>
              <a:sym typeface="Courier New"/>
            </a:endParaRPr>
          </a:p>
          <a:p>
            <a:pPr indent="0" lvl="0" marL="89999" marR="0" rtl="0" algn="l">
              <a:lnSpc>
                <a:spcPct val="135700"/>
              </a:lnSpc>
              <a:spcBef>
                <a:spcPts val="0"/>
              </a:spcBef>
              <a:spcAft>
                <a:spcPts val="0"/>
              </a:spcAft>
              <a:buClr>
                <a:srgbClr val="000000"/>
              </a:buClr>
              <a:buSzPts val="1000"/>
              <a:buFont typeface="Arial"/>
              <a:buNone/>
            </a:pP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72F1B8"/>
                </a:solidFill>
                <a:latin typeface="Courier New"/>
                <a:ea typeface="Courier New"/>
                <a:cs typeface="Courier New"/>
                <a:sym typeface="Courier New"/>
              </a:rPr>
              <a:t>"start"</a:t>
            </a:r>
            <a:r>
              <a:rPr b="0" i="0" lang="es" sz="1000" u="none" cap="none" strike="noStrike">
                <a:solidFill>
                  <a:srgbClr val="BBBBBB"/>
                </a:solidFill>
                <a:latin typeface="Courier New"/>
                <a:ea typeface="Courier New"/>
                <a:cs typeface="Courier New"/>
                <a:sym typeface="Courier New"/>
              </a:rPr>
              <a:t>: </a:t>
            </a:r>
            <a:r>
              <a:rPr b="0" i="0" lang="es" sz="1000" u="none" cap="none" strike="noStrike">
                <a:solidFill>
                  <a:srgbClr val="FF8B38"/>
                </a:solidFill>
                <a:latin typeface="Courier New"/>
                <a:ea typeface="Courier New"/>
                <a:cs typeface="Courier New"/>
                <a:sym typeface="Courier New"/>
              </a:rPr>
              <a:t>"node app.js"</a:t>
            </a:r>
            <a:r>
              <a:rPr b="0" i="0" lang="es" sz="1000" u="none" cap="none" strike="noStrike">
                <a:solidFill>
                  <a:srgbClr val="000000"/>
                </a:solidFill>
                <a:latin typeface="Courier New"/>
                <a:ea typeface="Courier New"/>
                <a:cs typeface="Courier New"/>
                <a:sym typeface="Courier New"/>
              </a:rPr>
              <a:t> </a:t>
            </a:r>
            <a:r>
              <a:rPr b="0" i="0" lang="es" sz="1000" u="none" cap="none" strike="noStrike">
                <a:solidFill>
                  <a:srgbClr val="BBBBBB"/>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p:txBody>
      </p:sp>
      <p:pic>
        <p:nvPicPr>
          <p:cNvPr id="286" name="Google Shape;286;p55"/>
          <p:cNvPicPr preferRelativeResize="0"/>
          <p:nvPr/>
        </p:nvPicPr>
        <p:blipFill rotWithShape="1">
          <a:blip r:embed="rId3">
            <a:alphaModFix/>
          </a:blip>
          <a:srcRect b="0" l="0" r="0" t="0"/>
          <a:stretch/>
        </p:blipFill>
        <p:spPr>
          <a:xfrm>
            <a:off x="5040000" y="1168500"/>
            <a:ext cx="3672200" cy="1155360"/>
          </a:xfrm>
          <a:prstGeom prst="rect">
            <a:avLst/>
          </a:prstGeom>
          <a:noFill/>
          <a:ln>
            <a:noFill/>
          </a:ln>
          <a:effectLst>
            <a:outerShdw blurRad="57150" rotWithShape="0" algn="bl" dir="1800000" dist="76200">
              <a:srgbClr val="000000">
                <a:alpha val="11764"/>
              </a:srgbClr>
            </a:outerShdw>
          </a:effectLst>
        </p:spPr>
      </p:pic>
      <p:pic>
        <p:nvPicPr>
          <p:cNvPr id="287" name="Google Shape;287;p55"/>
          <p:cNvPicPr preferRelativeResize="0"/>
          <p:nvPr/>
        </p:nvPicPr>
        <p:blipFill rotWithShape="1">
          <a:blip r:embed="rId4">
            <a:alphaModFix/>
          </a:blip>
          <a:srcRect b="0" l="0" r="0" t="0"/>
          <a:stretch/>
        </p:blipFill>
        <p:spPr>
          <a:xfrm>
            <a:off x="5951746" y="2252025"/>
            <a:ext cx="2947604" cy="1155350"/>
          </a:xfrm>
          <a:prstGeom prst="rect">
            <a:avLst/>
          </a:prstGeom>
          <a:noFill/>
          <a:ln>
            <a:noFill/>
          </a:ln>
          <a:effectLst>
            <a:outerShdw blurRad="57150" rotWithShape="0" algn="bl" dir="1800000" dist="76200">
              <a:srgbClr val="000000">
                <a:alpha val="11764"/>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6"/>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56"/>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pic>
        <p:nvPicPr>
          <p:cNvPr id="294" name="Google Shape;294;p56"/>
          <p:cNvPicPr preferRelativeResize="0"/>
          <p:nvPr/>
        </p:nvPicPr>
        <p:blipFill rotWithShape="1">
          <a:blip r:embed="rId4">
            <a:alphaModFix/>
          </a:blip>
          <a:srcRect b="0" l="0" r="0" t="0"/>
          <a:stretch/>
        </p:blipFill>
        <p:spPr>
          <a:xfrm>
            <a:off x="7910675" y="4073938"/>
            <a:ext cx="1233324" cy="1069561"/>
          </a:xfrm>
          <a:prstGeom prst="rect">
            <a:avLst/>
          </a:prstGeom>
          <a:noFill/>
          <a:ln>
            <a:noFill/>
          </a:ln>
        </p:spPr>
      </p:pic>
      <p:pic>
        <p:nvPicPr>
          <p:cNvPr id="295" name="Google Shape;295;p56"/>
          <p:cNvPicPr preferRelativeResize="0"/>
          <p:nvPr/>
        </p:nvPicPr>
        <p:blipFill rotWithShape="1">
          <a:blip r:embed="rId5">
            <a:alphaModFix/>
          </a:blip>
          <a:srcRect b="0" l="0" r="0" t="0"/>
          <a:stretch/>
        </p:blipFill>
        <p:spPr>
          <a:xfrm>
            <a:off x="0" y="4264237"/>
            <a:ext cx="1163080" cy="792599"/>
          </a:xfrm>
          <a:prstGeom prst="rect">
            <a:avLst/>
          </a:prstGeom>
          <a:noFill/>
          <a:ln>
            <a:noFill/>
          </a:ln>
        </p:spPr>
      </p:pic>
      <p:sp>
        <p:nvSpPr>
          <p:cNvPr id="296" name="Google Shape;296;p56"/>
          <p:cNvSpPr txBox="1"/>
          <p:nvPr>
            <p:ph idx="1" type="subTitle"/>
          </p:nvPr>
        </p:nvSpPr>
        <p:spPr>
          <a:xfrm>
            <a:off x="431800" y="1168494"/>
            <a:ext cx="6706800" cy="2905500"/>
          </a:xfrm>
          <a:prstGeom prst="rect">
            <a:avLst/>
          </a:prstGeom>
          <a:noFill/>
          <a:ln>
            <a:noFill/>
          </a:ln>
        </p:spPr>
        <p:txBody>
          <a:bodyPr anchorCtr="0" anchor="ctr" bIns="0" lIns="0" spcFirstLastPara="1" rIns="0" wrap="square" tIns="12700">
            <a:normAutofit/>
          </a:bodyPr>
          <a:lstStyle/>
          <a:p>
            <a:pPr indent="0" lvl="0" marL="12700" marR="5080" rtl="0" algn="l">
              <a:lnSpc>
                <a:spcPct val="115000"/>
              </a:lnSpc>
              <a:spcBef>
                <a:spcPts val="0"/>
              </a:spcBef>
              <a:spcAft>
                <a:spcPts val="0"/>
              </a:spcAft>
              <a:buSzPts val="1018"/>
              <a:buNone/>
            </a:pPr>
            <a:r>
              <a:rPr lang="es" sz="2700">
                <a:solidFill>
                  <a:srgbClr val="414141"/>
                </a:solidFill>
                <a:latin typeface="Montserrat"/>
                <a:ea typeface="Montserrat"/>
                <a:cs typeface="Montserrat"/>
                <a:sym typeface="Montserrat"/>
              </a:rPr>
              <a:t>De esta manera</a:t>
            </a:r>
            <a:r>
              <a:rPr b="1" lang="es" sz="2700">
                <a:solidFill>
                  <a:srgbClr val="414141"/>
                </a:solidFill>
                <a:latin typeface="Montserrat"/>
                <a:ea typeface="Montserrat"/>
                <a:cs typeface="Montserrat"/>
                <a:sym typeface="Montserrat"/>
              </a:rPr>
              <a:t> podemos devolver </a:t>
            </a:r>
            <a:r>
              <a:rPr lang="es" sz="2700">
                <a:solidFill>
                  <a:srgbClr val="414141"/>
                </a:solidFill>
                <a:latin typeface="Montserrat"/>
                <a:ea typeface="Montserrat"/>
                <a:cs typeface="Montserrat"/>
                <a:sym typeface="Montserrat"/>
              </a:rPr>
              <a:t>un </a:t>
            </a:r>
            <a:r>
              <a:rPr b="1" lang="es" sz="2700">
                <a:solidFill>
                  <a:srgbClr val="414141"/>
                </a:solidFill>
                <a:latin typeface="Montserrat"/>
                <a:ea typeface="Montserrat"/>
                <a:cs typeface="Montserrat"/>
                <a:sym typeface="Montserrat"/>
              </a:rPr>
              <a:t>texto </a:t>
            </a:r>
            <a:r>
              <a:rPr lang="es" sz="2700">
                <a:solidFill>
                  <a:srgbClr val="414141"/>
                </a:solidFill>
                <a:latin typeface="Montserrat"/>
                <a:ea typeface="Montserrat"/>
                <a:cs typeface="Montserrat"/>
                <a:sym typeface="Montserrat"/>
              </a:rPr>
              <a:t>o un</a:t>
            </a:r>
            <a:r>
              <a:rPr b="1" lang="es" sz="2700">
                <a:solidFill>
                  <a:srgbClr val="414141"/>
                </a:solidFill>
                <a:latin typeface="Montserrat"/>
                <a:ea typeface="Montserrat"/>
                <a:cs typeface="Montserrat"/>
                <a:sym typeface="Montserrat"/>
              </a:rPr>
              <a:t> archivo estático </a:t>
            </a:r>
            <a:r>
              <a:rPr lang="es" sz="2700">
                <a:solidFill>
                  <a:srgbClr val="414141"/>
                </a:solidFill>
                <a:latin typeface="Montserrat"/>
                <a:ea typeface="Montserrat"/>
                <a:cs typeface="Montserrat"/>
                <a:sym typeface="Montserrat"/>
              </a:rPr>
              <a:t>que</a:t>
            </a:r>
            <a:r>
              <a:rPr b="1" lang="es" sz="2700">
                <a:solidFill>
                  <a:srgbClr val="414141"/>
                </a:solidFill>
                <a:latin typeface="Montserrat"/>
                <a:ea typeface="Montserrat"/>
                <a:cs typeface="Montserrat"/>
                <a:sym typeface="Montserrat"/>
              </a:rPr>
              <a:t> </a:t>
            </a:r>
            <a:r>
              <a:rPr b="1" lang="es" sz="2700">
                <a:solidFill>
                  <a:schemeClr val="lt2"/>
                </a:solidFill>
                <a:highlight>
                  <a:srgbClr val="E15BBA"/>
                </a:highlight>
                <a:latin typeface="Montserrat"/>
                <a:ea typeface="Montserrat"/>
                <a:cs typeface="Montserrat"/>
                <a:sym typeface="Montserrat"/>
              </a:rPr>
              <a:t>responda a una ruta específica</a:t>
            </a:r>
            <a:r>
              <a:rPr b="1" lang="es" sz="2700">
                <a:solidFill>
                  <a:srgbClr val="414141"/>
                </a:solidFill>
                <a:latin typeface="Montserrat"/>
                <a:ea typeface="Montserrat"/>
                <a:cs typeface="Montserrat"/>
                <a:sym typeface="Montserrat"/>
              </a:rPr>
              <a:t> </a:t>
            </a:r>
            <a:r>
              <a:rPr lang="es" sz="2700">
                <a:solidFill>
                  <a:srgbClr val="414141"/>
                </a:solidFill>
                <a:latin typeface="Montserrat"/>
                <a:ea typeface="Montserrat"/>
                <a:cs typeface="Montserrat"/>
                <a:sym typeface="Montserrat"/>
              </a:rPr>
              <a:t>mediante el </a:t>
            </a:r>
            <a:r>
              <a:rPr b="1" lang="es" sz="2700">
                <a:solidFill>
                  <a:srgbClr val="414141"/>
                </a:solidFill>
                <a:latin typeface="Montserrat"/>
                <a:ea typeface="Montserrat"/>
                <a:cs typeface="Montserrat"/>
                <a:sym typeface="Montserrat"/>
              </a:rPr>
              <a:t>método .get()</a:t>
            </a:r>
            <a:endParaRPr b="1" sz="2700">
              <a:solidFill>
                <a:srgbClr val="41414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20"/>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pic>
        <p:nvPicPr>
          <p:cNvPr id="303" name="Google Shape;303;p20"/>
          <p:cNvPicPr preferRelativeResize="0"/>
          <p:nvPr/>
        </p:nvPicPr>
        <p:blipFill rotWithShape="1">
          <a:blip r:embed="rId4">
            <a:alphaModFix/>
          </a:blip>
          <a:srcRect b="0" l="0" r="0" t="0"/>
          <a:stretch/>
        </p:blipFill>
        <p:spPr>
          <a:xfrm>
            <a:off x="7910675" y="4073938"/>
            <a:ext cx="1233324" cy="1069561"/>
          </a:xfrm>
          <a:prstGeom prst="rect">
            <a:avLst/>
          </a:prstGeom>
          <a:noFill/>
          <a:ln>
            <a:noFill/>
          </a:ln>
        </p:spPr>
      </p:pic>
      <p:pic>
        <p:nvPicPr>
          <p:cNvPr id="304" name="Google Shape;304;p20"/>
          <p:cNvPicPr preferRelativeResize="0"/>
          <p:nvPr/>
        </p:nvPicPr>
        <p:blipFill rotWithShape="1">
          <a:blip r:embed="rId5">
            <a:alphaModFix/>
          </a:blip>
          <a:srcRect b="0" l="0" r="0" t="0"/>
          <a:stretch/>
        </p:blipFill>
        <p:spPr>
          <a:xfrm>
            <a:off x="0" y="4264237"/>
            <a:ext cx="1163080" cy="792599"/>
          </a:xfrm>
          <a:prstGeom prst="rect">
            <a:avLst/>
          </a:prstGeom>
          <a:noFill/>
          <a:ln>
            <a:noFill/>
          </a:ln>
        </p:spPr>
      </p:pic>
      <p:sp>
        <p:nvSpPr>
          <p:cNvPr id="305" name="Google Shape;305;p20"/>
          <p:cNvSpPr txBox="1"/>
          <p:nvPr>
            <p:ph idx="1" type="subTitle"/>
          </p:nvPr>
        </p:nvSpPr>
        <p:spPr>
          <a:xfrm>
            <a:off x="431800" y="1168500"/>
            <a:ext cx="7415700" cy="3246300"/>
          </a:xfrm>
          <a:prstGeom prst="rect">
            <a:avLst/>
          </a:prstGeom>
          <a:noFill/>
          <a:ln>
            <a:noFill/>
          </a:ln>
        </p:spPr>
        <p:txBody>
          <a:bodyPr anchorCtr="0" anchor="ctr" bIns="0" lIns="0" spcFirstLastPara="1" rIns="0" wrap="square" tIns="12700">
            <a:normAutofit/>
          </a:bodyPr>
          <a:lstStyle/>
          <a:p>
            <a:pPr indent="0" lvl="0" marL="12700" marR="5080" rtl="0" algn="l">
              <a:lnSpc>
                <a:spcPct val="115000"/>
              </a:lnSpc>
              <a:spcBef>
                <a:spcPts val="1000"/>
              </a:spcBef>
              <a:spcAft>
                <a:spcPts val="0"/>
              </a:spcAft>
              <a:buClr>
                <a:schemeClr val="dk1"/>
              </a:buClr>
              <a:buSzPts val="1100"/>
              <a:buFont typeface="Arial"/>
              <a:buNone/>
            </a:pPr>
            <a:r>
              <a:rPr lang="es" sz="2100">
                <a:solidFill>
                  <a:srgbClr val="414141"/>
                </a:solidFill>
                <a:latin typeface="Montserrat"/>
                <a:ea typeface="Montserrat"/>
                <a:cs typeface="Montserrat"/>
                <a:sym typeface="Montserrat"/>
              </a:rPr>
              <a:t>Veamos cómo podemos, con Express, </a:t>
            </a:r>
            <a:r>
              <a:rPr b="1" lang="es" sz="2100">
                <a:solidFill>
                  <a:schemeClr val="lt2"/>
                </a:solidFill>
                <a:highlight>
                  <a:srgbClr val="4472C4"/>
                </a:highlight>
                <a:latin typeface="Montserrat"/>
                <a:ea typeface="Montserrat"/>
                <a:cs typeface="Montserrat"/>
                <a:sym typeface="Montserrat"/>
              </a:rPr>
              <a:t>definir una carpeta</a:t>
            </a:r>
            <a:r>
              <a:rPr lang="es" sz="2100">
                <a:solidFill>
                  <a:srgbClr val="414141"/>
                </a:solidFill>
                <a:latin typeface="Montserrat"/>
                <a:ea typeface="Montserrat"/>
                <a:cs typeface="Montserrat"/>
                <a:sym typeface="Montserrat"/>
              </a:rPr>
              <a:t> que </a:t>
            </a:r>
            <a:r>
              <a:rPr b="1" lang="es" sz="2100">
                <a:solidFill>
                  <a:srgbClr val="414141"/>
                </a:solidFill>
                <a:latin typeface="Montserrat"/>
                <a:ea typeface="Montserrat"/>
                <a:cs typeface="Montserrat"/>
                <a:sym typeface="Montserrat"/>
              </a:rPr>
              <a:t>sirva archivos</a:t>
            </a:r>
            <a:r>
              <a:rPr lang="es" sz="2100">
                <a:solidFill>
                  <a:srgbClr val="414141"/>
                </a:solidFill>
                <a:latin typeface="Montserrat"/>
                <a:ea typeface="Montserrat"/>
                <a:cs typeface="Montserrat"/>
                <a:sym typeface="Montserrat"/>
              </a:rPr>
              <a:t> tal como lo haría un </a:t>
            </a:r>
            <a:r>
              <a:rPr b="1" lang="es" sz="2100">
                <a:solidFill>
                  <a:srgbClr val="414141"/>
                </a:solidFill>
                <a:latin typeface="Montserrat"/>
                <a:ea typeface="Montserrat"/>
                <a:cs typeface="Montserrat"/>
                <a:sym typeface="Montserrat"/>
              </a:rPr>
              <a:t>servidor estático</a:t>
            </a:r>
            <a:r>
              <a:rPr lang="es" sz="2100">
                <a:solidFill>
                  <a:srgbClr val="414141"/>
                </a:solidFill>
                <a:latin typeface="Montserrat"/>
                <a:ea typeface="Montserrat"/>
                <a:cs typeface="Montserrat"/>
                <a:sym typeface="Montserrat"/>
              </a:rPr>
              <a:t>.</a:t>
            </a:r>
            <a:endParaRPr sz="2100">
              <a:solidFill>
                <a:srgbClr val="414141"/>
              </a:solidFill>
              <a:latin typeface="Montserrat"/>
              <a:ea typeface="Montserrat"/>
              <a:cs typeface="Montserrat"/>
              <a:sym typeface="Montserrat"/>
            </a:endParaRPr>
          </a:p>
          <a:p>
            <a:pPr indent="0" lvl="0" marL="12700" marR="5080" rtl="0" algn="l">
              <a:lnSpc>
                <a:spcPct val="115000"/>
              </a:lnSpc>
              <a:spcBef>
                <a:spcPts val="1000"/>
              </a:spcBef>
              <a:spcAft>
                <a:spcPts val="0"/>
              </a:spcAft>
              <a:buClr>
                <a:schemeClr val="dk1"/>
              </a:buClr>
              <a:buSzPts val="1100"/>
              <a:buFont typeface="Arial"/>
              <a:buNone/>
            </a:pPr>
            <a:r>
              <a:rPr lang="es" sz="2100">
                <a:solidFill>
                  <a:srgbClr val="414141"/>
                </a:solidFill>
                <a:latin typeface="Montserrat"/>
                <a:ea typeface="Montserrat"/>
                <a:cs typeface="Montserrat"/>
                <a:sym typeface="Montserrat"/>
              </a:rPr>
              <a:t>Pero </a:t>
            </a:r>
            <a:r>
              <a:rPr b="1" lang="es" sz="2100">
                <a:solidFill>
                  <a:srgbClr val="414141"/>
                </a:solidFill>
                <a:latin typeface="Montserrat"/>
                <a:ea typeface="Montserrat"/>
                <a:cs typeface="Montserrat"/>
                <a:sym typeface="Montserrat"/>
              </a:rPr>
              <a:t>antes un paso es necesario ver nodemon 😈​ </a:t>
            </a:r>
            <a:r>
              <a:rPr lang="es" sz="2100">
                <a:solidFill>
                  <a:srgbClr val="414141"/>
                </a:solidFill>
                <a:latin typeface="Montserrat"/>
                <a:ea typeface="Montserrat"/>
                <a:cs typeface="Montserrat"/>
                <a:sym typeface="Montserrat"/>
              </a:rPr>
              <a:t>...</a:t>
            </a:r>
            <a:endParaRPr sz="2100">
              <a:solidFill>
                <a:srgbClr val="414141"/>
              </a:solidFill>
              <a:latin typeface="Montserrat"/>
              <a:ea typeface="Montserrat"/>
              <a:cs typeface="Montserrat"/>
              <a:sym typeface="Montserrat"/>
            </a:endParaRPr>
          </a:p>
          <a:p>
            <a:pPr indent="0" lvl="0" marL="12700" marR="5080" rtl="0" algn="l">
              <a:lnSpc>
                <a:spcPct val="115000"/>
              </a:lnSpc>
              <a:spcBef>
                <a:spcPts val="1000"/>
              </a:spcBef>
              <a:spcAft>
                <a:spcPts val="0"/>
              </a:spcAft>
              <a:buSzPts val="1100"/>
              <a:buNone/>
            </a:pPr>
            <a:r>
              <a:t/>
            </a:r>
            <a:endParaRPr sz="2100">
              <a:solidFill>
                <a:srgbClr val="414141"/>
              </a:solidFill>
              <a:latin typeface="Montserrat"/>
              <a:ea typeface="Montserrat"/>
              <a:cs typeface="Montserrat"/>
              <a:sym typeface="Montserrat"/>
            </a:endParaRPr>
          </a:p>
        </p:txBody>
      </p:sp>
      <p:sp>
        <p:nvSpPr>
          <p:cNvPr id="306" name="Google Shape;306;p20"/>
          <p:cNvSpPr txBox="1"/>
          <p:nvPr>
            <p:ph idx="4294967295" type="title"/>
          </p:nvPr>
        </p:nvSpPr>
        <p:spPr>
          <a:xfrm>
            <a:off x="431800" y="540000"/>
            <a:ext cx="53424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b="1" lang="es" sz="2500">
                <a:solidFill>
                  <a:srgbClr val="FFFFFF"/>
                </a:solidFill>
                <a:latin typeface="Montserrat"/>
                <a:ea typeface="Montserrat"/>
                <a:cs typeface="Montserrat"/>
                <a:sym typeface="Montserrat"/>
              </a:rPr>
              <a:t>Archivos Estáticos</a:t>
            </a:r>
            <a:endParaRPr b="1" sz="25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1"/>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¿Qué es Nodemon?</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312" name="Google Shape;312;p21"/>
          <p:cNvSpPr txBox="1"/>
          <p:nvPr>
            <p:ph idx="1" type="body"/>
          </p:nvPr>
        </p:nvSpPr>
        <p:spPr>
          <a:xfrm>
            <a:off x="431800" y="1170000"/>
            <a:ext cx="4454400" cy="3402000"/>
          </a:xfrm>
          <a:prstGeom prst="rect">
            <a:avLst/>
          </a:prstGeom>
          <a:noFill/>
          <a:ln>
            <a:noFill/>
          </a:ln>
        </p:spPr>
        <p:txBody>
          <a:bodyPr anchorCtr="0" anchor="t" bIns="91425" lIns="91425" spcFirstLastPara="1" rIns="91425" wrap="square" tIns="91425">
            <a:normAutofit fontScale="77500" lnSpcReduction="20000"/>
          </a:bodyPr>
          <a:lstStyle/>
          <a:p>
            <a:pPr indent="0" lvl="0" marL="0" marR="160655" rtl="0" algn="l">
              <a:lnSpc>
                <a:spcPct val="115000"/>
              </a:lnSpc>
              <a:spcBef>
                <a:spcPts val="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Es una herramienta que se utiliza en el desarrollo de aplicaciones Node.js para automatizar el proceso de reinicio del servidor cada vez que se detectan cambios en los archivos del proyecto. Esta librería nos ayuda recargando el servidor frente a cada cambio, sin tener que hacerlo manualmente.</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La instalamos como dependencia de desarrollo:</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ct val="64705"/>
              <a:buFont typeface="Arial"/>
              <a:buNone/>
            </a:pPr>
            <a:r>
              <a:rPr lang="es" sz="1700">
                <a:solidFill>
                  <a:srgbClr val="F1C131"/>
                </a:solidFill>
                <a:highlight>
                  <a:srgbClr val="414141"/>
                </a:highlight>
                <a:latin typeface="Courier New"/>
                <a:ea typeface="Courier New"/>
                <a:cs typeface="Courier New"/>
                <a:sym typeface="Courier New"/>
              </a:rPr>
              <a:t>npm install -D nodemon</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ct val="95652"/>
              <a:buFont typeface="Arial"/>
              <a:buNone/>
            </a:pPr>
            <a:r>
              <a:rPr lang="es" sz="1150">
                <a:solidFill>
                  <a:srgbClr val="414141"/>
                </a:solidFill>
              </a:rPr>
              <a:t>* Las dependencias de desarrollo son aquellas que solo se utilizarán mientras creamos el proyecto.</a:t>
            </a:r>
            <a:endParaRPr sz="1150">
              <a:solidFill>
                <a:srgbClr val="414141"/>
              </a:solidFill>
            </a:endParaRPr>
          </a:p>
          <a:p>
            <a:pPr indent="0" lvl="0" marL="0" marR="160655" rtl="0" algn="l">
              <a:lnSpc>
                <a:spcPct val="115000"/>
              </a:lnSpc>
              <a:spcBef>
                <a:spcPts val="100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Una vez lista, </a:t>
            </a:r>
            <a:r>
              <a:rPr lang="es" sz="1700">
                <a:solidFill>
                  <a:schemeClr val="lt2"/>
                </a:solidFill>
                <a:highlight>
                  <a:srgbClr val="E15BBA"/>
                </a:highlight>
                <a:latin typeface="Montserrat"/>
                <a:ea typeface="Montserrat"/>
                <a:cs typeface="Montserrat"/>
                <a:sym typeface="Montserrat"/>
              </a:rPr>
              <a:t>modificamos ligeramente el script </a:t>
            </a:r>
            <a:r>
              <a:rPr lang="es" sz="1700">
                <a:solidFill>
                  <a:srgbClr val="414141"/>
                </a:solidFill>
                <a:latin typeface="Montserrat"/>
                <a:ea typeface="Montserrat"/>
                <a:cs typeface="Montserrat"/>
                <a:sym typeface="Montserrat"/>
              </a:rPr>
              <a:t>de nuestro package.json por:</a:t>
            </a:r>
            <a:endParaRPr sz="1700">
              <a:solidFill>
                <a:srgbClr val="414141"/>
              </a:solidFill>
              <a:latin typeface="Montserrat"/>
              <a:ea typeface="Montserrat"/>
              <a:cs typeface="Montserrat"/>
              <a:sym typeface="Montserrat"/>
            </a:endParaRPr>
          </a:p>
          <a:p>
            <a:pPr indent="0" lvl="0" marL="0" marR="160655" rtl="0" algn="l">
              <a:lnSpc>
                <a:spcPct val="100000"/>
              </a:lnSpc>
              <a:spcBef>
                <a:spcPts val="1000"/>
              </a:spcBef>
              <a:spcAft>
                <a:spcPts val="0"/>
              </a:spcAft>
              <a:buSzPct val="106261"/>
              <a:buNone/>
            </a:pPr>
            <a:r>
              <a:t/>
            </a:r>
            <a:endParaRPr sz="1700">
              <a:solidFill>
                <a:srgbClr val="414141"/>
              </a:solidFill>
              <a:latin typeface="Montserrat"/>
              <a:ea typeface="Montserrat"/>
              <a:cs typeface="Montserrat"/>
              <a:sym typeface="Montserrat"/>
            </a:endParaRPr>
          </a:p>
          <a:p>
            <a:pPr indent="0" lvl="0" marL="0" marR="160655" rtl="0" algn="l">
              <a:lnSpc>
                <a:spcPct val="100000"/>
              </a:lnSpc>
              <a:spcBef>
                <a:spcPts val="1000"/>
              </a:spcBef>
              <a:spcAft>
                <a:spcPts val="1000"/>
              </a:spcAft>
              <a:buSzPct val="106261"/>
              <a:buNone/>
            </a:pPr>
            <a:r>
              <a:t/>
            </a:r>
            <a:endParaRPr sz="1700">
              <a:solidFill>
                <a:srgbClr val="414141"/>
              </a:solidFill>
              <a:latin typeface="Montserrat"/>
              <a:ea typeface="Montserrat"/>
              <a:cs typeface="Montserrat"/>
              <a:sym typeface="Montserrat"/>
            </a:endParaRPr>
          </a:p>
        </p:txBody>
      </p:sp>
      <p:sp>
        <p:nvSpPr>
          <p:cNvPr id="313" name="Google Shape;313;p21"/>
          <p:cNvSpPr txBox="1"/>
          <p:nvPr/>
        </p:nvSpPr>
        <p:spPr>
          <a:xfrm>
            <a:off x="431800" y="3891000"/>
            <a:ext cx="4050600" cy="681000"/>
          </a:xfrm>
          <a:prstGeom prst="rect">
            <a:avLst/>
          </a:prstGeom>
          <a:solidFill>
            <a:srgbClr val="414141"/>
          </a:solidFill>
          <a:ln>
            <a:noFill/>
          </a:ln>
        </p:spPr>
        <p:txBody>
          <a:bodyPr anchorCtr="0" anchor="t" bIns="0" lIns="0" spcFirstLastPara="1" rIns="0" wrap="square" tIns="80000">
            <a:spAutoFit/>
          </a:bodyPr>
          <a:lstStyle/>
          <a:p>
            <a:pPr indent="0" lvl="0" marL="85725" marR="0" rtl="0" algn="l">
              <a:lnSpc>
                <a:spcPct val="100000"/>
              </a:lnSpc>
              <a:spcBef>
                <a:spcPts val="0"/>
              </a:spcBef>
              <a:spcAft>
                <a:spcPts val="0"/>
              </a:spcAft>
              <a:buClr>
                <a:srgbClr val="000000"/>
              </a:buClr>
              <a:buSzPts val="1050"/>
              <a:buFont typeface="Arial"/>
              <a:buNone/>
            </a:pPr>
            <a:r>
              <a:rPr b="0" i="0" lang="es" sz="1050" u="none" cap="none" strike="noStrike">
                <a:solidFill>
                  <a:srgbClr val="72F1B8"/>
                </a:solidFill>
                <a:latin typeface="Courier New"/>
                <a:ea typeface="Courier New"/>
                <a:cs typeface="Courier New"/>
                <a:sym typeface="Courier New"/>
              </a:rPr>
              <a:t>"scripts"</a:t>
            </a:r>
            <a:r>
              <a:rPr b="0" i="0" lang="es" sz="1050" u="none" cap="none" strike="noStrike">
                <a:solidFill>
                  <a:srgbClr val="BBBBBB"/>
                </a:solidFill>
                <a:latin typeface="Courier New"/>
                <a:ea typeface="Courier New"/>
                <a:cs typeface="Courier New"/>
                <a:sym typeface="Courier New"/>
              </a:rPr>
              <a:t>: {</a:t>
            </a:r>
            <a:endParaRPr b="0" i="0" sz="1050" u="none" cap="none" strike="noStrike">
              <a:solidFill>
                <a:srgbClr val="000000"/>
              </a:solidFill>
              <a:latin typeface="Courier New"/>
              <a:ea typeface="Courier New"/>
              <a:cs typeface="Courier New"/>
              <a:sym typeface="Courier New"/>
            </a:endParaRPr>
          </a:p>
          <a:p>
            <a:pPr indent="0" lvl="0" marL="245745" marR="0" rtl="0" algn="l">
              <a:lnSpc>
                <a:spcPct val="100000"/>
              </a:lnSpc>
              <a:spcBef>
                <a:spcPts val="450"/>
              </a:spcBef>
              <a:spcAft>
                <a:spcPts val="0"/>
              </a:spcAft>
              <a:buClr>
                <a:srgbClr val="000000"/>
              </a:buClr>
              <a:buSzPts val="1050"/>
              <a:buFont typeface="Arial"/>
              <a:buNone/>
            </a:pPr>
            <a:r>
              <a:rPr b="0" i="0" lang="es" sz="1050" u="none" cap="none" strike="noStrike">
                <a:solidFill>
                  <a:srgbClr val="72F1B8"/>
                </a:solidFill>
                <a:latin typeface="Courier New"/>
                <a:ea typeface="Courier New"/>
                <a:cs typeface="Courier New"/>
                <a:sym typeface="Courier New"/>
              </a:rPr>
              <a:t>"start"</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F8B38"/>
                </a:solidFill>
                <a:latin typeface="Courier New"/>
                <a:ea typeface="Courier New"/>
                <a:cs typeface="Courier New"/>
                <a:sym typeface="Courier New"/>
              </a:rPr>
              <a:t>"nodemon app.js"</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pic>
        <p:nvPicPr>
          <p:cNvPr id="314" name="Google Shape;314;p21"/>
          <p:cNvPicPr preferRelativeResize="0"/>
          <p:nvPr/>
        </p:nvPicPr>
        <p:blipFill rotWithShape="1">
          <a:blip r:embed="rId3">
            <a:alphaModFix/>
          </a:blip>
          <a:srcRect b="0" l="0" r="0" t="0"/>
          <a:stretch/>
        </p:blipFill>
        <p:spPr>
          <a:xfrm>
            <a:off x="5348675" y="1398450"/>
            <a:ext cx="2945101" cy="294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ph type="ctrTitle"/>
          </p:nvPr>
        </p:nvSpPr>
        <p:spPr>
          <a:xfrm>
            <a:off x="311700" y="1226800"/>
            <a:ext cx="8520600" cy="1570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s"/>
              <a:t>Les damos la bienvenida</a:t>
            </a:r>
            <a:endParaRPr/>
          </a:p>
        </p:txBody>
      </p:sp>
      <p:sp>
        <p:nvSpPr>
          <p:cNvPr id="168" name="Google Shape;168;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2"/>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Node v18+</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320" name="Google Shape;320;p22"/>
          <p:cNvSpPr txBox="1"/>
          <p:nvPr>
            <p:ph idx="1" type="body"/>
          </p:nvPr>
        </p:nvSpPr>
        <p:spPr>
          <a:xfrm>
            <a:off x="431800" y="1170000"/>
            <a:ext cx="4454400" cy="2458200"/>
          </a:xfrm>
          <a:prstGeom prst="rect">
            <a:avLst/>
          </a:prstGeom>
          <a:noFill/>
          <a:ln>
            <a:noFill/>
          </a:ln>
        </p:spPr>
        <p:txBody>
          <a:bodyPr anchorCtr="0" anchor="t" bIns="91425" lIns="91425" spcFirstLastPara="1" rIns="91425" wrap="square" tIns="91425">
            <a:normAutofit fontScale="85000" lnSpcReduction="10000"/>
          </a:bodyPr>
          <a:lstStyle/>
          <a:p>
            <a:pPr indent="0" lvl="0" marL="0" marR="160655" rtl="0" algn="l">
              <a:lnSpc>
                <a:spcPct val="115000"/>
              </a:lnSpc>
              <a:spcBef>
                <a:spcPts val="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Desde la versión 18 de </a:t>
            </a:r>
            <a:r>
              <a:rPr b="1" lang="es" sz="1700">
                <a:solidFill>
                  <a:srgbClr val="414141"/>
                </a:solidFill>
                <a:latin typeface="Montserrat"/>
                <a:ea typeface="Montserrat"/>
                <a:cs typeface="Montserrat"/>
                <a:sym typeface="Montserrat"/>
              </a:rPr>
              <a:t>NODE</a:t>
            </a:r>
            <a:r>
              <a:rPr lang="es" sz="1700">
                <a:solidFill>
                  <a:srgbClr val="414141"/>
                </a:solidFill>
                <a:latin typeface="Montserrat"/>
                <a:ea typeface="Montserrat"/>
                <a:cs typeface="Montserrat"/>
                <a:sym typeface="Montserrat"/>
              </a:rPr>
              <a:t> no se necesita instalar Nodemon ya que el mismo programa cuenta con una funcionalidad propia para recargar nuestro servidor, el flag --watch.</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Al ser una característica (feature) tan reciente y dado que no todas las PCs son compatibles con la última versión, por el momento se puede trabajar con Nodemon.</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1000"/>
              </a:spcAft>
              <a:buClr>
                <a:schemeClr val="dk1"/>
              </a:buClr>
              <a:buSzPct val="64705"/>
              <a:buFont typeface="Arial"/>
              <a:buNone/>
            </a:pPr>
            <a:r>
              <a:t/>
            </a:r>
            <a:endParaRPr sz="1700">
              <a:solidFill>
                <a:srgbClr val="414141"/>
              </a:solidFill>
              <a:latin typeface="Montserrat"/>
              <a:ea typeface="Montserrat"/>
              <a:cs typeface="Montserrat"/>
              <a:sym typeface="Montserrat"/>
            </a:endParaRPr>
          </a:p>
        </p:txBody>
      </p:sp>
      <p:pic>
        <p:nvPicPr>
          <p:cNvPr id="321" name="Google Shape;321;p22"/>
          <p:cNvPicPr preferRelativeResize="0"/>
          <p:nvPr/>
        </p:nvPicPr>
        <p:blipFill rotWithShape="1">
          <a:blip r:embed="rId3">
            <a:alphaModFix/>
          </a:blip>
          <a:srcRect b="0" l="0" r="0" t="0"/>
          <a:stretch/>
        </p:blipFill>
        <p:spPr>
          <a:xfrm>
            <a:off x="5599075" y="1449900"/>
            <a:ext cx="2329249" cy="2329249"/>
          </a:xfrm>
          <a:prstGeom prst="rect">
            <a:avLst/>
          </a:prstGeom>
          <a:noFill/>
          <a:ln>
            <a:noFill/>
          </a:ln>
          <a:effectLst>
            <a:outerShdw blurRad="57150" rotWithShape="0" algn="bl" dir="1980000" dist="47625">
              <a:srgbClr val="000000">
                <a:alpha val="18823"/>
              </a:srgbClr>
            </a:outerShdw>
          </a:effectLst>
        </p:spPr>
      </p:pic>
      <p:sp>
        <p:nvSpPr>
          <p:cNvPr id="322" name="Google Shape;322;p22"/>
          <p:cNvSpPr txBox="1"/>
          <p:nvPr/>
        </p:nvSpPr>
        <p:spPr>
          <a:xfrm>
            <a:off x="528999" y="3628275"/>
            <a:ext cx="3418200" cy="794700"/>
          </a:xfrm>
          <a:prstGeom prst="rect">
            <a:avLst/>
          </a:prstGeom>
          <a:solidFill>
            <a:srgbClr val="414141"/>
          </a:solidFill>
          <a:ln>
            <a:noFill/>
          </a:ln>
        </p:spPr>
        <p:txBody>
          <a:bodyPr anchorCtr="0" anchor="t" bIns="0" lIns="0" spcFirstLastPara="1" rIns="0" wrap="square" tIns="79375">
            <a:spAutoFit/>
          </a:bodyPr>
          <a:lstStyle/>
          <a:p>
            <a:pPr indent="0" lvl="0" marL="85725" marR="0" rtl="0" algn="l">
              <a:lnSpc>
                <a:spcPct val="100000"/>
              </a:lnSpc>
              <a:spcBef>
                <a:spcPts val="0"/>
              </a:spcBef>
              <a:spcAft>
                <a:spcPts val="0"/>
              </a:spcAft>
              <a:buClr>
                <a:srgbClr val="000000"/>
              </a:buClr>
              <a:buSzPts val="1250"/>
              <a:buFont typeface="Arial"/>
              <a:buNone/>
            </a:pPr>
            <a:r>
              <a:rPr b="0" i="0" lang="es" sz="1250" u="none" cap="none" strike="noStrike">
                <a:solidFill>
                  <a:srgbClr val="72F1B8"/>
                </a:solidFill>
                <a:latin typeface="Courier New"/>
                <a:ea typeface="Courier New"/>
                <a:cs typeface="Courier New"/>
                <a:sym typeface="Courier New"/>
              </a:rPr>
              <a:t>"scripts" </a:t>
            </a:r>
            <a:r>
              <a:rPr b="0" i="0" lang="es" sz="1250" u="none" cap="none" strike="noStrike">
                <a:solidFill>
                  <a:srgbClr val="BBBBBB"/>
                </a:solidFill>
                <a:latin typeface="Courier New"/>
                <a:ea typeface="Courier New"/>
                <a:cs typeface="Courier New"/>
                <a:sym typeface="Courier New"/>
              </a:rPr>
              <a:t>: {</a:t>
            </a:r>
            <a:endParaRPr b="0" i="0" sz="1250" u="none" cap="none" strike="noStrike">
              <a:solidFill>
                <a:srgbClr val="000000"/>
              </a:solidFill>
              <a:latin typeface="Courier New"/>
              <a:ea typeface="Courier New"/>
              <a:cs typeface="Courier New"/>
              <a:sym typeface="Courier New"/>
            </a:endParaRPr>
          </a:p>
          <a:p>
            <a:pPr indent="0" lvl="0" marL="280035" marR="0" rtl="0" algn="l">
              <a:lnSpc>
                <a:spcPct val="100000"/>
              </a:lnSpc>
              <a:spcBef>
                <a:spcPts val="535"/>
              </a:spcBef>
              <a:spcAft>
                <a:spcPts val="0"/>
              </a:spcAft>
              <a:buClr>
                <a:srgbClr val="000000"/>
              </a:buClr>
              <a:buSzPts val="1250"/>
              <a:buFont typeface="Arial"/>
              <a:buNone/>
            </a:pPr>
            <a:r>
              <a:rPr b="0" i="0" lang="es" sz="1250" u="none" cap="none" strike="noStrike">
                <a:solidFill>
                  <a:srgbClr val="72F1B8"/>
                </a:solidFill>
                <a:latin typeface="Courier New"/>
                <a:ea typeface="Courier New"/>
                <a:cs typeface="Courier New"/>
                <a:sym typeface="Courier New"/>
              </a:rPr>
              <a:t>"start"</a:t>
            </a:r>
            <a:r>
              <a:rPr b="0" i="0" lang="es" sz="1250" u="none" cap="none" strike="noStrike">
                <a:solidFill>
                  <a:srgbClr val="BBBBBB"/>
                </a:solidFill>
                <a:latin typeface="Courier New"/>
                <a:ea typeface="Courier New"/>
                <a:cs typeface="Courier New"/>
                <a:sym typeface="Courier New"/>
              </a:rPr>
              <a:t>: </a:t>
            </a:r>
            <a:r>
              <a:rPr b="0" i="0" lang="es" sz="1250" u="none" cap="none" strike="noStrike">
                <a:solidFill>
                  <a:srgbClr val="FF8B38"/>
                </a:solidFill>
                <a:latin typeface="Courier New"/>
                <a:ea typeface="Courier New"/>
                <a:cs typeface="Courier New"/>
                <a:sym typeface="Courier New"/>
              </a:rPr>
              <a:t>"node --watch app.js"</a:t>
            </a:r>
            <a:endParaRPr b="0" i="0" sz="12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535"/>
              </a:spcBef>
              <a:spcAft>
                <a:spcPts val="0"/>
              </a:spcAft>
              <a:buClr>
                <a:srgbClr val="000000"/>
              </a:buClr>
              <a:buSzPts val="1250"/>
              <a:buFont typeface="Arial"/>
              <a:buNone/>
            </a:pPr>
            <a:r>
              <a:rPr b="0" i="0" lang="es" sz="1250" u="none" cap="none" strike="noStrike">
                <a:solidFill>
                  <a:srgbClr val="BBBBBB"/>
                </a:solidFill>
                <a:latin typeface="Courier New"/>
                <a:ea typeface="Courier New"/>
                <a:cs typeface="Courier New"/>
                <a:sym typeface="Courier New"/>
              </a:rPr>
              <a:t>}</a:t>
            </a:r>
            <a:endParaRPr b="0" i="0" sz="1250" u="none" cap="none" strike="noStrike">
              <a:solidFill>
                <a:srgbClr val="000000"/>
              </a:solidFill>
              <a:latin typeface="Courier New"/>
              <a:ea typeface="Courier New"/>
              <a:cs typeface="Courier New"/>
              <a:sym typeface="Courier New"/>
            </a:endParaRPr>
          </a:p>
        </p:txBody>
      </p:sp>
      <p:sp>
        <p:nvSpPr>
          <p:cNvPr id="323" name="Google Shape;323;p22"/>
          <p:cNvSpPr/>
          <p:nvPr/>
        </p:nvSpPr>
        <p:spPr>
          <a:xfrm>
            <a:off x="5599075" y="2585191"/>
            <a:ext cx="917100" cy="917100"/>
          </a:xfrm>
          <a:prstGeom prst="noSmoking">
            <a:avLst>
              <a:gd fmla="val 9021" name="adj"/>
            </a:avLst>
          </a:prstGeom>
          <a:solidFill>
            <a:schemeClr val="accen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563275" y="1711455"/>
            <a:ext cx="6009000" cy="1398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b="1" lang="es" sz="3000">
                <a:solidFill>
                  <a:srgbClr val="414141"/>
                </a:solidFill>
                <a:latin typeface="Montserrat"/>
                <a:ea typeface="Montserrat"/>
                <a:cs typeface="Montserrat"/>
                <a:sym typeface="Montserrat"/>
              </a:rPr>
              <a:t>Ahora crearemos un proyecto desde cero que sirva archivos estáticos.</a:t>
            </a:r>
            <a:endParaRPr sz="30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4"/>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chemeClr val="lt1"/>
                </a:highlight>
                <a:latin typeface="Montserrat"/>
                <a:ea typeface="Montserrat"/>
                <a:cs typeface="Montserrat"/>
                <a:sym typeface="Montserrat"/>
              </a:rPr>
              <a:t>Carpeta public</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334" name="Google Shape;334;p24"/>
          <p:cNvSpPr txBox="1"/>
          <p:nvPr>
            <p:ph idx="1" type="body"/>
          </p:nvPr>
        </p:nvSpPr>
        <p:spPr>
          <a:xfrm>
            <a:off x="431800" y="1170000"/>
            <a:ext cx="3976800" cy="3402000"/>
          </a:xfrm>
          <a:prstGeom prst="rect">
            <a:avLst/>
          </a:prstGeom>
          <a:noFill/>
          <a:ln>
            <a:noFill/>
          </a:ln>
        </p:spPr>
        <p:txBody>
          <a:bodyPr anchorCtr="0" anchor="t" bIns="91425" lIns="91425" spcFirstLastPara="1" rIns="91425" wrap="square" tIns="91425">
            <a:normAutofit/>
          </a:bodyPr>
          <a:lstStyle/>
          <a:p>
            <a:pPr indent="0" lvl="0" marL="0" marR="160655" rtl="0" algn="l">
              <a:lnSpc>
                <a:spcPct val="115000"/>
              </a:lnSpc>
              <a:spcBef>
                <a:spcPts val="0"/>
              </a:spcBef>
              <a:spcAft>
                <a:spcPts val="0"/>
              </a:spcAft>
              <a:buClr>
                <a:schemeClr val="dk1"/>
              </a:buClr>
              <a:buSzPts val="1100"/>
              <a:buFont typeface="Arial"/>
              <a:buNone/>
            </a:pPr>
            <a:r>
              <a:rPr lang="es" sz="1700">
                <a:solidFill>
                  <a:srgbClr val="414141"/>
                </a:solidFill>
                <a:latin typeface="Montserrat"/>
                <a:ea typeface="Montserrat"/>
                <a:cs typeface="Montserrat"/>
                <a:sym typeface="Montserrat"/>
              </a:rPr>
              <a:t>Lo primero es </a:t>
            </a:r>
            <a:r>
              <a:rPr b="1" lang="es" sz="1700">
                <a:solidFill>
                  <a:srgbClr val="414141"/>
                </a:solidFill>
                <a:latin typeface="Montserrat"/>
                <a:ea typeface="Montserrat"/>
                <a:cs typeface="Montserrat"/>
                <a:sym typeface="Montserrat"/>
              </a:rPr>
              <a:t>crear</a:t>
            </a:r>
            <a:r>
              <a:rPr lang="es" sz="1700">
                <a:solidFill>
                  <a:srgbClr val="414141"/>
                </a:solidFill>
                <a:latin typeface="Montserrat"/>
                <a:ea typeface="Montserrat"/>
                <a:cs typeface="Montserrat"/>
                <a:sym typeface="Montserrat"/>
              </a:rPr>
              <a:t> una carpeta </a:t>
            </a:r>
            <a:r>
              <a:rPr lang="es" sz="1700">
                <a:solidFill>
                  <a:srgbClr val="414141"/>
                </a:solidFill>
                <a:highlight>
                  <a:srgbClr val="F8C823"/>
                </a:highlight>
                <a:latin typeface="Montserrat"/>
                <a:ea typeface="Montserrat"/>
                <a:cs typeface="Montserrat"/>
                <a:sym typeface="Montserrat"/>
              </a:rPr>
              <a:t>public</a:t>
            </a:r>
            <a:r>
              <a:rPr lang="es" sz="1700">
                <a:solidFill>
                  <a:srgbClr val="414141"/>
                </a:solidFill>
                <a:latin typeface="Montserrat"/>
                <a:ea typeface="Montserrat"/>
                <a:cs typeface="Montserrat"/>
                <a:sym typeface="Montserrat"/>
              </a:rPr>
              <a:t>.</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ts val="1100"/>
              <a:buFont typeface="Arial"/>
              <a:buNone/>
            </a:pPr>
            <a:r>
              <a:rPr lang="es" sz="1700">
                <a:solidFill>
                  <a:srgbClr val="414141"/>
                </a:solidFill>
                <a:latin typeface="Montserrat"/>
                <a:ea typeface="Montserrat"/>
                <a:cs typeface="Montserrat"/>
                <a:sym typeface="Montserrat"/>
              </a:rPr>
              <a:t>Allí irán </a:t>
            </a:r>
            <a:r>
              <a:rPr b="1" lang="es" sz="1700">
                <a:solidFill>
                  <a:srgbClr val="414141"/>
                </a:solidFill>
                <a:latin typeface="Montserrat"/>
                <a:ea typeface="Montserrat"/>
                <a:cs typeface="Montserrat"/>
                <a:sym typeface="Montserrat"/>
              </a:rPr>
              <a:t>todos los archivos</a:t>
            </a:r>
            <a:r>
              <a:rPr lang="es" sz="1700">
                <a:solidFill>
                  <a:srgbClr val="414141"/>
                </a:solidFill>
                <a:latin typeface="Montserrat"/>
                <a:ea typeface="Montserrat"/>
                <a:cs typeface="Montserrat"/>
                <a:sym typeface="Montserrat"/>
              </a:rPr>
              <a:t> que deberán ser enviados tal como fueron alojados.</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0"/>
              </a:spcAft>
              <a:buClr>
                <a:schemeClr val="dk1"/>
              </a:buClr>
              <a:buSzPts val="1100"/>
              <a:buFont typeface="Arial"/>
              <a:buNone/>
            </a:pPr>
            <a:r>
              <a:t/>
            </a:r>
            <a:endParaRPr sz="1700">
              <a:solidFill>
                <a:srgbClr val="414141"/>
              </a:solidFill>
              <a:latin typeface="Montserrat"/>
              <a:ea typeface="Montserrat"/>
              <a:cs typeface="Montserrat"/>
              <a:sym typeface="Montserrat"/>
            </a:endParaRPr>
          </a:p>
          <a:p>
            <a:pPr indent="0" lvl="0" marL="0" marR="160655" rtl="0" algn="l">
              <a:lnSpc>
                <a:spcPct val="100000"/>
              </a:lnSpc>
              <a:spcBef>
                <a:spcPts val="1000"/>
              </a:spcBef>
              <a:spcAft>
                <a:spcPts val="0"/>
              </a:spcAft>
              <a:buSzPts val="1400"/>
              <a:buNone/>
            </a:pPr>
            <a:r>
              <a:t/>
            </a:r>
            <a:endParaRPr sz="1700">
              <a:solidFill>
                <a:srgbClr val="414141"/>
              </a:solidFill>
              <a:latin typeface="Montserrat"/>
              <a:ea typeface="Montserrat"/>
              <a:cs typeface="Montserrat"/>
              <a:sym typeface="Montserrat"/>
            </a:endParaRPr>
          </a:p>
          <a:p>
            <a:pPr indent="0" lvl="0" marL="0" marR="160655" rtl="0" algn="l">
              <a:lnSpc>
                <a:spcPct val="100000"/>
              </a:lnSpc>
              <a:spcBef>
                <a:spcPts val="1000"/>
              </a:spcBef>
              <a:spcAft>
                <a:spcPts val="1000"/>
              </a:spcAft>
              <a:buSzPts val="1400"/>
              <a:buNone/>
            </a:pPr>
            <a:r>
              <a:t/>
            </a:r>
            <a:endParaRPr sz="1700">
              <a:solidFill>
                <a:srgbClr val="414141"/>
              </a:solidFill>
              <a:latin typeface="Montserrat"/>
              <a:ea typeface="Montserrat"/>
              <a:cs typeface="Montserrat"/>
              <a:sym typeface="Montserrat"/>
            </a:endParaRPr>
          </a:p>
        </p:txBody>
      </p:sp>
      <p:pic>
        <p:nvPicPr>
          <p:cNvPr id="335" name="Google Shape;335;p24"/>
          <p:cNvPicPr preferRelativeResize="0"/>
          <p:nvPr/>
        </p:nvPicPr>
        <p:blipFill rotWithShape="1">
          <a:blip r:embed="rId3">
            <a:alphaModFix/>
          </a:blip>
          <a:srcRect b="0" l="0" r="0" t="0"/>
          <a:stretch/>
        </p:blipFill>
        <p:spPr>
          <a:xfrm>
            <a:off x="548325" y="3012625"/>
            <a:ext cx="2834600" cy="1515300"/>
          </a:xfrm>
          <a:prstGeom prst="rect">
            <a:avLst/>
          </a:prstGeom>
          <a:noFill/>
          <a:ln>
            <a:noFill/>
          </a:ln>
        </p:spPr>
      </p:pic>
      <p:sp>
        <p:nvSpPr>
          <p:cNvPr id="336" name="Google Shape;336;p24"/>
          <p:cNvSpPr txBox="1"/>
          <p:nvPr>
            <p:ph idx="1" type="body"/>
          </p:nvPr>
        </p:nvSpPr>
        <p:spPr>
          <a:xfrm>
            <a:off x="4735300" y="1170000"/>
            <a:ext cx="3976800" cy="1258200"/>
          </a:xfrm>
          <a:prstGeom prst="rect">
            <a:avLst/>
          </a:prstGeom>
          <a:noFill/>
          <a:ln>
            <a:noFill/>
          </a:ln>
        </p:spPr>
        <p:txBody>
          <a:bodyPr anchorCtr="0" anchor="t" bIns="91425" lIns="91425" spcFirstLastPara="1" rIns="91425" wrap="square" tIns="91425">
            <a:normAutofit fontScale="92500" lnSpcReduction="20000"/>
          </a:bodyPr>
          <a:lstStyle/>
          <a:p>
            <a:pPr indent="0" lvl="0" marL="0" marR="160655" rtl="0" algn="l">
              <a:lnSpc>
                <a:spcPct val="115000"/>
              </a:lnSpc>
              <a:spcBef>
                <a:spcPts val="0"/>
              </a:spcBef>
              <a:spcAft>
                <a:spcPts val="1000"/>
              </a:spcAft>
              <a:buClr>
                <a:schemeClr val="dk1"/>
              </a:buClr>
              <a:buSzPct val="69952"/>
              <a:buFont typeface="Arial"/>
              <a:buNone/>
            </a:pPr>
            <a:r>
              <a:rPr lang="es" sz="1700">
                <a:solidFill>
                  <a:srgbClr val="414141"/>
                </a:solidFill>
                <a:latin typeface="Montserrat"/>
                <a:ea typeface="Montserrat"/>
                <a:cs typeface="Montserrat"/>
                <a:sym typeface="Montserrat"/>
              </a:rPr>
              <a:t>Luego en nuestro archivo </a:t>
            </a:r>
            <a:r>
              <a:rPr b="1" lang="es" sz="1700">
                <a:solidFill>
                  <a:srgbClr val="414141"/>
                </a:solidFill>
                <a:latin typeface="Montserrat"/>
                <a:ea typeface="Montserrat"/>
                <a:cs typeface="Montserrat"/>
                <a:sym typeface="Montserrat"/>
              </a:rPr>
              <a:t>app.js </a:t>
            </a:r>
            <a:r>
              <a:rPr lang="es" sz="1700">
                <a:solidFill>
                  <a:srgbClr val="414141"/>
                </a:solidFill>
                <a:latin typeface="Montserrat"/>
                <a:ea typeface="Montserrat"/>
                <a:cs typeface="Montserrat"/>
                <a:sym typeface="Montserrat"/>
              </a:rPr>
              <a:t>agregaremos </a:t>
            </a:r>
            <a:r>
              <a:rPr b="1" lang="es" sz="1700">
                <a:solidFill>
                  <a:srgbClr val="414141"/>
                </a:solidFill>
                <a:latin typeface="Montserrat"/>
                <a:ea typeface="Montserrat"/>
                <a:cs typeface="Montserrat"/>
                <a:sym typeface="Montserrat"/>
              </a:rPr>
              <a:t>la ruta a esta carpeta</a:t>
            </a:r>
            <a:r>
              <a:rPr lang="es" sz="1700">
                <a:solidFill>
                  <a:srgbClr val="414141"/>
                </a:solidFill>
                <a:latin typeface="Montserrat"/>
                <a:ea typeface="Montserrat"/>
                <a:cs typeface="Montserrat"/>
                <a:sym typeface="Montserrat"/>
              </a:rPr>
              <a:t>, indicando a Express de que se trata.</a:t>
            </a:r>
            <a:endParaRPr sz="1700">
              <a:solidFill>
                <a:srgbClr val="414141"/>
              </a:solidFill>
              <a:latin typeface="Montserrat"/>
              <a:ea typeface="Montserrat"/>
              <a:cs typeface="Montserrat"/>
              <a:sym typeface="Montserrat"/>
            </a:endParaRPr>
          </a:p>
        </p:txBody>
      </p:sp>
      <p:sp>
        <p:nvSpPr>
          <p:cNvPr id="337" name="Google Shape;337;p24"/>
          <p:cNvSpPr txBox="1"/>
          <p:nvPr/>
        </p:nvSpPr>
        <p:spPr>
          <a:xfrm>
            <a:off x="4878689" y="2428050"/>
            <a:ext cx="3833400" cy="287400"/>
          </a:xfrm>
          <a:prstGeom prst="rect">
            <a:avLst/>
          </a:prstGeom>
          <a:solidFill>
            <a:srgbClr val="414141"/>
          </a:solidFill>
          <a:ln>
            <a:noFill/>
          </a:ln>
        </p:spPr>
        <p:txBody>
          <a:bodyPr anchorCtr="0" anchor="t" bIns="0" lIns="0" spcFirstLastPara="1" rIns="0" wrap="square" tIns="78725">
            <a:spAutoFit/>
          </a:bodyPr>
          <a:lstStyle/>
          <a:p>
            <a:pPr indent="0" lvl="0" marL="85725" marR="0" rtl="0" algn="l">
              <a:lnSpc>
                <a:spcPct val="100000"/>
              </a:lnSpc>
              <a:spcBef>
                <a:spcPts val="0"/>
              </a:spcBef>
              <a:spcAft>
                <a:spcPts val="0"/>
              </a:spcAft>
              <a:buClr>
                <a:srgbClr val="000000"/>
              </a:buClr>
              <a:buSzPts val="1350"/>
              <a:buFont typeface="Arial"/>
              <a:buNone/>
            </a:pPr>
            <a:r>
              <a:rPr b="0" i="0" lang="es" sz="1350" u="none" cap="none" strike="noStrike">
                <a:solidFill>
                  <a:srgbClr val="FF7EDB"/>
                </a:solidFill>
                <a:latin typeface="Courier New"/>
                <a:ea typeface="Courier New"/>
                <a:cs typeface="Courier New"/>
                <a:sym typeface="Courier New"/>
              </a:rPr>
              <a:t>app</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36F9F6"/>
                </a:solidFill>
                <a:latin typeface="Courier New"/>
                <a:ea typeface="Courier New"/>
                <a:cs typeface="Courier New"/>
                <a:sym typeface="Courier New"/>
              </a:rPr>
              <a:t>use</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36F9F6"/>
                </a:solidFill>
                <a:latin typeface="Courier New"/>
                <a:ea typeface="Courier New"/>
                <a:cs typeface="Courier New"/>
                <a:sym typeface="Courier New"/>
              </a:rPr>
              <a:t>express</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36F9F6"/>
                </a:solidFill>
                <a:latin typeface="Courier New"/>
                <a:ea typeface="Courier New"/>
                <a:cs typeface="Courier New"/>
                <a:sym typeface="Courier New"/>
              </a:rPr>
              <a:t>static</a:t>
            </a:r>
            <a:r>
              <a:rPr b="0" i="0" lang="es" sz="1350" u="none" cap="none" strike="noStrike">
                <a:solidFill>
                  <a:srgbClr val="BBBBBB"/>
                </a:solidFill>
                <a:latin typeface="Courier New"/>
                <a:ea typeface="Courier New"/>
                <a:cs typeface="Courier New"/>
                <a:sym typeface="Courier New"/>
              </a:rPr>
              <a:t>(</a:t>
            </a:r>
            <a:r>
              <a:rPr b="0" i="0" lang="es" sz="1350" u="none" cap="none" strike="noStrike">
                <a:solidFill>
                  <a:srgbClr val="FF8B38"/>
                </a:solidFill>
                <a:latin typeface="Courier New"/>
                <a:ea typeface="Courier New"/>
                <a:cs typeface="Courier New"/>
                <a:sym typeface="Courier New"/>
              </a:rPr>
              <a:t>'public'</a:t>
            </a:r>
            <a:r>
              <a:rPr b="0" i="0" lang="es" sz="1350" u="none" cap="none" strike="noStrike">
                <a:solidFill>
                  <a:srgbClr val="BBBBBB"/>
                </a:solidFill>
                <a:latin typeface="Courier New"/>
                <a:ea typeface="Courier New"/>
                <a:cs typeface="Courier New"/>
                <a:sym typeface="Courier New"/>
              </a:rPr>
              <a:t>));</a:t>
            </a:r>
            <a:endParaRPr b="0" i="0" sz="1350" u="none" cap="none" strike="noStrike">
              <a:solidFill>
                <a:srgbClr val="000000"/>
              </a:solidFill>
              <a:latin typeface="Courier New"/>
              <a:ea typeface="Courier New"/>
              <a:cs typeface="Courier New"/>
              <a:sym typeface="Courier New"/>
            </a:endParaRPr>
          </a:p>
        </p:txBody>
      </p:sp>
      <p:sp>
        <p:nvSpPr>
          <p:cNvPr id="338" name="Google Shape;338;p24"/>
          <p:cNvSpPr txBox="1"/>
          <p:nvPr>
            <p:ph idx="1" type="body"/>
          </p:nvPr>
        </p:nvSpPr>
        <p:spPr>
          <a:xfrm>
            <a:off x="4878700" y="3012625"/>
            <a:ext cx="3976800" cy="1682700"/>
          </a:xfrm>
          <a:prstGeom prst="rect">
            <a:avLst/>
          </a:prstGeom>
          <a:noFill/>
          <a:ln>
            <a:noFill/>
          </a:ln>
        </p:spPr>
        <p:txBody>
          <a:bodyPr anchorCtr="0" anchor="t" bIns="91425" lIns="91425" spcFirstLastPara="1" rIns="91425" wrap="square" tIns="91425">
            <a:normAutofit fontScale="85000" lnSpcReduction="20000"/>
          </a:bodyPr>
          <a:lstStyle/>
          <a:p>
            <a:pPr indent="0" lvl="0" marL="0" marR="160655" rtl="0" algn="l">
              <a:lnSpc>
                <a:spcPct val="115000"/>
              </a:lnSpc>
              <a:spcBef>
                <a:spcPts val="0"/>
              </a:spcBef>
              <a:spcAft>
                <a:spcPts val="0"/>
              </a:spcAft>
              <a:buClr>
                <a:schemeClr val="dk1"/>
              </a:buClr>
              <a:buSzPct val="64705"/>
              <a:buFont typeface="Arial"/>
              <a:buNone/>
            </a:pPr>
            <a:r>
              <a:rPr lang="es" sz="1700">
                <a:solidFill>
                  <a:srgbClr val="414141"/>
                </a:solidFill>
                <a:latin typeface="Montserrat"/>
                <a:ea typeface="Montserrat"/>
                <a:cs typeface="Montserrat"/>
                <a:sym typeface="Montserrat"/>
              </a:rPr>
              <a:t>El método </a:t>
            </a:r>
            <a:r>
              <a:rPr b="1" lang="es" sz="1700">
                <a:solidFill>
                  <a:srgbClr val="414141"/>
                </a:solidFill>
                <a:highlight>
                  <a:srgbClr val="F8C823"/>
                </a:highlight>
                <a:latin typeface="Montserrat"/>
                <a:ea typeface="Montserrat"/>
                <a:cs typeface="Montserrat"/>
                <a:sym typeface="Montserrat"/>
              </a:rPr>
              <a:t>.use()</a:t>
            </a:r>
            <a:r>
              <a:rPr lang="es" sz="1700">
                <a:solidFill>
                  <a:srgbClr val="414141"/>
                </a:solidFill>
                <a:latin typeface="Montserrat"/>
                <a:ea typeface="Montserrat"/>
                <a:cs typeface="Montserrat"/>
                <a:sym typeface="Montserrat"/>
              </a:rPr>
              <a:t> es un </a:t>
            </a:r>
            <a:r>
              <a:rPr b="1" lang="es" sz="1700">
                <a:solidFill>
                  <a:srgbClr val="414141"/>
                </a:solidFill>
                <a:latin typeface="Montserrat"/>
                <a:ea typeface="Montserrat"/>
                <a:cs typeface="Montserrat"/>
                <a:sym typeface="Montserrat"/>
              </a:rPr>
              <a:t>middleware</a:t>
            </a:r>
            <a:r>
              <a:rPr lang="es" sz="1700">
                <a:solidFill>
                  <a:srgbClr val="414141"/>
                </a:solidFill>
                <a:latin typeface="Montserrat"/>
                <a:ea typeface="Montserrat"/>
                <a:cs typeface="Montserrat"/>
                <a:sym typeface="Montserrat"/>
              </a:rPr>
              <a:t>, concepto que veremos más adelante.</a:t>
            </a:r>
            <a:endParaRPr sz="1700">
              <a:solidFill>
                <a:srgbClr val="414141"/>
              </a:solidFill>
              <a:latin typeface="Montserrat"/>
              <a:ea typeface="Montserrat"/>
              <a:cs typeface="Montserrat"/>
              <a:sym typeface="Montserrat"/>
            </a:endParaRPr>
          </a:p>
          <a:p>
            <a:pPr indent="0" lvl="0" marL="0" marR="160655" rtl="0" algn="l">
              <a:lnSpc>
                <a:spcPct val="115000"/>
              </a:lnSpc>
              <a:spcBef>
                <a:spcPts val="1000"/>
              </a:spcBef>
              <a:spcAft>
                <a:spcPts val="1000"/>
              </a:spcAft>
              <a:buClr>
                <a:schemeClr val="dk1"/>
              </a:buClr>
              <a:buSzPct val="64705"/>
              <a:buFont typeface="Arial"/>
              <a:buNone/>
            </a:pPr>
            <a:r>
              <a:rPr b="1" lang="es" sz="1700">
                <a:solidFill>
                  <a:srgbClr val="414141"/>
                </a:solidFill>
                <a:latin typeface="Montserrat"/>
                <a:ea typeface="Montserrat"/>
                <a:cs typeface="Montserrat"/>
                <a:sym typeface="Montserrat"/>
              </a:rPr>
              <a:t>Por el momento debemos saber que nos permite interceptar lo que se ejecute dentro antes que la derivación de nuestras rutas.</a:t>
            </a:r>
            <a:endParaRPr b="1" sz="1700">
              <a:solidFill>
                <a:srgbClr val="41414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type="title"/>
          </p:nvPr>
        </p:nvSpPr>
        <p:spPr>
          <a:xfrm>
            <a:off x="384725" y="657648"/>
            <a:ext cx="48393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SzPts val="1400"/>
              <a:buNone/>
            </a:pPr>
            <a:r>
              <a:rPr b="1" lang="es" sz="2500">
                <a:solidFill>
                  <a:srgbClr val="414141"/>
                </a:solidFill>
                <a:latin typeface="Montserrat"/>
                <a:ea typeface="Montserrat"/>
                <a:cs typeface="Montserrat"/>
                <a:sym typeface="Montserrat"/>
              </a:rPr>
              <a:t>Archivos estáticos</a:t>
            </a:r>
            <a:endParaRPr b="1" sz="2500">
              <a:solidFill>
                <a:srgbClr val="414141"/>
              </a:solidFill>
              <a:latin typeface="Montserrat"/>
              <a:ea typeface="Montserrat"/>
              <a:cs typeface="Montserrat"/>
              <a:sym typeface="Montserrat"/>
            </a:endParaRPr>
          </a:p>
        </p:txBody>
      </p:sp>
      <p:sp>
        <p:nvSpPr>
          <p:cNvPr id="344" name="Google Shape;344;p25"/>
          <p:cNvSpPr txBox="1"/>
          <p:nvPr/>
        </p:nvSpPr>
        <p:spPr>
          <a:xfrm>
            <a:off x="384724" y="1385739"/>
            <a:ext cx="3228900" cy="1951500"/>
          </a:xfrm>
          <a:prstGeom prst="rect">
            <a:avLst/>
          </a:prstGeom>
          <a:noFill/>
          <a:ln>
            <a:noFill/>
          </a:ln>
        </p:spPr>
        <p:txBody>
          <a:bodyPr anchorCtr="0" anchor="t" bIns="0" lIns="0" spcFirstLastPara="1" rIns="0" wrap="square" tIns="12700">
            <a:spAutoFit/>
          </a:bodyPr>
          <a:lstStyle/>
          <a:p>
            <a:pPr indent="0" lvl="0" marL="12700" marR="91440" rtl="0" algn="l">
              <a:lnSpc>
                <a:spcPct val="114999"/>
              </a:lnSpc>
              <a:spcBef>
                <a:spcPts val="0"/>
              </a:spcBef>
              <a:spcAft>
                <a:spcPts val="0"/>
              </a:spcAft>
              <a:buClr>
                <a:srgbClr val="000000"/>
              </a:buClr>
              <a:buSzPts val="1700"/>
              <a:buFont typeface="Arial"/>
              <a:buNone/>
            </a:pPr>
            <a:r>
              <a:rPr b="0" i="0" lang="es" sz="1700" u="none" cap="none" strike="noStrike">
                <a:solidFill>
                  <a:srgbClr val="595959"/>
                </a:solidFill>
                <a:latin typeface="Montserrat"/>
                <a:ea typeface="Montserrat"/>
                <a:cs typeface="Montserrat"/>
                <a:sym typeface="Montserrat"/>
              </a:rPr>
              <a:t>Ahora creamos un archivo </a:t>
            </a:r>
            <a:r>
              <a:rPr b="1" i="0" lang="es" sz="1700" u="none" cap="none" strike="noStrike">
                <a:solidFill>
                  <a:srgbClr val="ED7D31"/>
                </a:solidFill>
                <a:latin typeface="Montserrat"/>
                <a:ea typeface="Montserrat"/>
                <a:cs typeface="Montserrat"/>
                <a:sym typeface="Montserrat"/>
              </a:rPr>
              <a:t>index.html </a:t>
            </a:r>
            <a:r>
              <a:rPr b="0" i="0" lang="es" sz="1700" u="none" cap="none" strike="noStrike">
                <a:solidFill>
                  <a:srgbClr val="595959"/>
                </a:solidFill>
                <a:latin typeface="Montserrat"/>
                <a:ea typeface="Montserrat"/>
                <a:cs typeface="Montserrat"/>
                <a:sym typeface="Montserrat"/>
              </a:rPr>
              <a:t>y accedemos a la ruta </a:t>
            </a:r>
            <a:r>
              <a:rPr b="1" i="0" lang="es" sz="1700" u="none" cap="none" strike="noStrike">
                <a:solidFill>
                  <a:srgbClr val="595959"/>
                </a:solidFill>
                <a:latin typeface="Montserrat"/>
                <a:ea typeface="Montserrat"/>
                <a:cs typeface="Montserrat"/>
                <a:sym typeface="Montserrat"/>
              </a:rPr>
              <a:t>http://localhost:3000</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65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12700" marR="5080" rtl="0" algn="l">
              <a:lnSpc>
                <a:spcPct val="114999"/>
              </a:lnSpc>
              <a:spcBef>
                <a:spcPts val="0"/>
              </a:spcBef>
              <a:spcAft>
                <a:spcPts val="0"/>
              </a:spcAft>
              <a:buClr>
                <a:srgbClr val="000000"/>
              </a:buClr>
              <a:buSzPts val="1700"/>
              <a:buFont typeface="Arial"/>
              <a:buNone/>
            </a:pPr>
            <a:r>
              <a:rPr b="1" i="0" lang="es" sz="1700" u="none" cap="none" strike="noStrike">
                <a:solidFill>
                  <a:srgbClr val="4472C4"/>
                </a:solidFill>
                <a:latin typeface="Montserrat"/>
                <a:ea typeface="Montserrat"/>
                <a:cs typeface="Montserrat"/>
                <a:sym typeface="Montserrat"/>
              </a:rPr>
              <a:t>¡Magia! </a:t>
            </a:r>
            <a:r>
              <a:rPr b="0" i="0" lang="es" sz="1700" u="none" cap="none" strike="noStrike">
                <a:solidFill>
                  <a:srgbClr val="595959"/>
                </a:solidFill>
                <a:latin typeface="Montserrat"/>
                <a:ea typeface="Montserrat"/>
                <a:cs typeface="Montserrat"/>
                <a:sym typeface="Montserrat"/>
              </a:rPr>
              <a:t>Nos devuelve nuestro archivo </a:t>
            </a:r>
            <a:r>
              <a:rPr b="1" i="0" lang="es" sz="1700" u="none" cap="none" strike="noStrike">
                <a:solidFill>
                  <a:srgbClr val="595959"/>
                </a:solidFill>
                <a:latin typeface="Montserrat"/>
                <a:ea typeface="Montserrat"/>
                <a:cs typeface="Montserrat"/>
                <a:sym typeface="Montserrat"/>
              </a:rPr>
              <a:t>HTML</a:t>
            </a:r>
            <a:r>
              <a:rPr b="0" i="0" lang="es" sz="1700" u="none" cap="none" strike="noStrike">
                <a:solidFill>
                  <a:srgbClr val="595959"/>
                </a:solidFill>
                <a:latin typeface="Montserrat"/>
                <a:ea typeface="Montserrat"/>
                <a:cs typeface="Montserrat"/>
                <a:sym typeface="Montserrat"/>
              </a:rPr>
              <a:t>.</a:t>
            </a:r>
            <a:endParaRPr b="0" i="0" sz="1700" u="none" cap="none" strike="noStrike">
              <a:solidFill>
                <a:srgbClr val="000000"/>
              </a:solidFill>
              <a:latin typeface="Montserrat"/>
              <a:ea typeface="Montserrat"/>
              <a:cs typeface="Montserrat"/>
              <a:sym typeface="Montserrat"/>
            </a:endParaRPr>
          </a:p>
        </p:txBody>
      </p:sp>
      <p:pic>
        <p:nvPicPr>
          <p:cNvPr id="345" name="Google Shape;345;p25"/>
          <p:cNvPicPr preferRelativeResize="0"/>
          <p:nvPr/>
        </p:nvPicPr>
        <p:blipFill rotWithShape="1">
          <a:blip r:embed="rId3">
            <a:alphaModFix/>
          </a:blip>
          <a:srcRect b="0" l="0" r="0" t="0"/>
          <a:stretch/>
        </p:blipFill>
        <p:spPr>
          <a:xfrm>
            <a:off x="3882686" y="1149012"/>
            <a:ext cx="4470225" cy="1433024"/>
          </a:xfrm>
          <a:prstGeom prst="rect">
            <a:avLst/>
          </a:prstGeom>
          <a:noFill/>
          <a:ln>
            <a:noFill/>
          </a:ln>
          <a:effectLst>
            <a:outerShdw blurRad="57150" rotWithShape="0" algn="bl" dir="1620000" dist="47625">
              <a:srgbClr val="000000">
                <a:alpha val="15686"/>
              </a:srgbClr>
            </a:outerShdw>
          </a:effectLst>
        </p:spPr>
      </p:pic>
      <p:pic>
        <p:nvPicPr>
          <p:cNvPr id="346" name="Google Shape;346;p25"/>
          <p:cNvPicPr preferRelativeResize="0"/>
          <p:nvPr/>
        </p:nvPicPr>
        <p:blipFill rotWithShape="1">
          <a:blip r:embed="rId4">
            <a:alphaModFix/>
          </a:blip>
          <a:srcRect b="0" l="0" r="0" t="0"/>
          <a:stretch/>
        </p:blipFill>
        <p:spPr>
          <a:xfrm>
            <a:off x="3882686" y="2768712"/>
            <a:ext cx="4470226" cy="1324515"/>
          </a:xfrm>
          <a:prstGeom prst="rect">
            <a:avLst/>
          </a:prstGeom>
          <a:noFill/>
          <a:ln>
            <a:noFill/>
          </a:ln>
          <a:effectLst>
            <a:outerShdw blurRad="57150" rotWithShape="0" algn="bl" dir="1620000" dist="47625">
              <a:srgbClr val="000000">
                <a:alpha val="15686"/>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6"/>
          <p:cNvSpPr txBox="1"/>
          <p:nvPr/>
        </p:nvSpPr>
        <p:spPr>
          <a:xfrm>
            <a:off x="563275" y="797055"/>
            <a:ext cx="7597200" cy="309059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4000"/>
              <a:buFont typeface="Arial"/>
              <a:buNone/>
            </a:pPr>
            <a:r>
              <a:rPr b="1" i="0" lang="es" sz="4000" u="none" cap="none" strike="noStrike">
                <a:solidFill>
                  <a:srgbClr val="414141"/>
                </a:solidFill>
                <a:latin typeface="Montserrat"/>
                <a:ea typeface="Montserrat"/>
                <a:cs typeface="Montserrat"/>
                <a:sym typeface="Montserrat"/>
              </a:rPr>
              <a:t>Así como </a:t>
            </a:r>
            <a:r>
              <a:rPr b="1" i="0" lang="es" sz="4000" u="none" cap="none" strike="noStrike">
                <a:solidFill>
                  <a:srgbClr val="ED7D31"/>
                </a:solidFill>
                <a:latin typeface="Montserrat"/>
                <a:ea typeface="Montserrat"/>
                <a:cs typeface="Montserrat"/>
                <a:sym typeface="Montserrat"/>
              </a:rPr>
              <a:t>index.html</a:t>
            </a:r>
            <a:r>
              <a:rPr b="1" i="0" lang="es" sz="4000" u="none" cap="none" strike="noStrike">
                <a:solidFill>
                  <a:srgbClr val="414141"/>
                </a:solidFill>
                <a:latin typeface="Montserrat"/>
                <a:ea typeface="Montserrat"/>
                <a:cs typeface="Montserrat"/>
                <a:sym typeface="Montserrat"/>
              </a:rPr>
              <a:t>, podemos devolver cualquier recurso a través de su ruta.</a:t>
            </a:r>
            <a:endParaRPr/>
          </a:p>
          <a:p>
            <a:pPr indent="0" lvl="0" marL="12700" marR="508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7"/>
          <p:cNvSpPr txBox="1"/>
          <p:nvPr>
            <p:ph type="title"/>
          </p:nvPr>
        </p:nvSpPr>
        <p:spPr>
          <a:xfrm>
            <a:off x="384725" y="657648"/>
            <a:ext cx="48393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SzPts val="1400"/>
              <a:buNone/>
            </a:pPr>
            <a:r>
              <a:rPr b="1" lang="es" sz="2500">
                <a:solidFill>
                  <a:srgbClr val="414141"/>
                </a:solidFill>
                <a:latin typeface="Montserrat"/>
                <a:ea typeface="Montserrat"/>
                <a:cs typeface="Montserrat"/>
                <a:sym typeface="Montserrat"/>
              </a:rPr>
              <a:t>Rutas</a:t>
            </a:r>
            <a:endParaRPr b="1" sz="2500">
              <a:solidFill>
                <a:srgbClr val="414141"/>
              </a:solidFill>
              <a:latin typeface="Montserrat"/>
              <a:ea typeface="Montserrat"/>
              <a:cs typeface="Montserrat"/>
              <a:sym typeface="Montserrat"/>
            </a:endParaRPr>
          </a:p>
        </p:txBody>
      </p:sp>
      <p:sp>
        <p:nvSpPr>
          <p:cNvPr id="357" name="Google Shape;357;p27"/>
          <p:cNvSpPr txBox="1"/>
          <p:nvPr/>
        </p:nvSpPr>
        <p:spPr>
          <a:xfrm>
            <a:off x="384725" y="1197467"/>
            <a:ext cx="7347000" cy="705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0" lang="es" sz="1500" u="none" cap="none" strike="noStrike">
                <a:solidFill>
                  <a:srgbClr val="595959"/>
                </a:solidFill>
                <a:latin typeface="Montserrat"/>
                <a:ea typeface="Montserrat"/>
                <a:cs typeface="Montserrat"/>
                <a:sym typeface="Montserrat"/>
              </a:rPr>
              <a:t>El </a:t>
            </a:r>
            <a:r>
              <a:rPr b="1" i="0" lang="es" sz="1500" u="none" cap="none" strike="noStrike">
                <a:solidFill>
                  <a:srgbClr val="595959"/>
                </a:solidFill>
                <a:latin typeface="Montserrat"/>
                <a:ea typeface="Montserrat"/>
                <a:cs typeface="Montserrat"/>
                <a:sym typeface="Montserrat"/>
              </a:rPr>
              <a:t>cliente buscará acceder </a:t>
            </a:r>
            <a:r>
              <a:rPr b="0" i="0" lang="es" sz="1500" u="none" cap="none" strike="noStrike">
                <a:solidFill>
                  <a:srgbClr val="595959"/>
                </a:solidFill>
                <a:latin typeface="Montserrat"/>
                <a:ea typeface="Montserrat"/>
                <a:cs typeface="Montserrat"/>
                <a:sym typeface="Montserrat"/>
              </a:rPr>
              <a:t>al contenido </a:t>
            </a:r>
            <a:r>
              <a:rPr b="1" i="0" lang="es" sz="1500" u="none" cap="none" strike="noStrike">
                <a:solidFill>
                  <a:srgbClr val="E15BBA"/>
                </a:solidFill>
                <a:latin typeface="Montserrat"/>
                <a:ea typeface="Montserrat"/>
                <a:cs typeface="Montserrat"/>
                <a:sym typeface="Montserrat"/>
              </a:rPr>
              <a:t>NO ESTÁTICO</a:t>
            </a:r>
            <a:r>
              <a:rPr b="0" i="0" lang="es" sz="1500" u="none" cap="none" strike="noStrike">
                <a:solidFill>
                  <a:srgbClr val="595959"/>
                </a:solidFill>
                <a:latin typeface="Montserrat"/>
                <a:ea typeface="Montserrat"/>
                <a:cs typeface="Montserrat"/>
                <a:sym typeface="Montserrat"/>
              </a:rPr>
              <a:t> de nuestro Backend a través de </a:t>
            </a:r>
            <a:r>
              <a:rPr b="1" i="0" lang="es" sz="1500" u="none" cap="none" strike="noStrike">
                <a:solidFill>
                  <a:srgbClr val="4472C4"/>
                </a:solidFill>
                <a:latin typeface="Montserrat"/>
                <a:ea typeface="Montserrat"/>
                <a:cs typeface="Montserrat"/>
                <a:sym typeface="Montserrat"/>
              </a:rPr>
              <a:t>peticiones HTTP</a:t>
            </a:r>
            <a:r>
              <a:rPr b="0" i="0" lang="es" sz="1500" u="none" cap="none" strike="noStrike">
                <a:solidFill>
                  <a:srgbClr val="595959"/>
                </a:solidFill>
                <a:latin typeface="Montserrat"/>
                <a:ea typeface="Montserrat"/>
                <a:cs typeface="Montserrat"/>
                <a:sym typeface="Montserrat"/>
              </a:rPr>
              <a:t> a diferentes </a:t>
            </a:r>
            <a:r>
              <a:rPr b="1" i="0" lang="es" sz="1500" u="none" cap="none" strike="noStrike">
                <a:solidFill>
                  <a:srgbClr val="595959"/>
                </a:solidFill>
                <a:highlight>
                  <a:srgbClr val="F8C823"/>
                </a:highlight>
                <a:latin typeface="Montserrat"/>
                <a:ea typeface="Montserrat"/>
                <a:cs typeface="Montserrat"/>
                <a:sym typeface="Montserrat"/>
              </a:rPr>
              <a:t>rutas o endpoints</a:t>
            </a:r>
            <a:r>
              <a:rPr b="0" i="0" lang="es" sz="1500" u="none" cap="none" strike="noStrike">
                <a:solidFill>
                  <a:srgbClr val="595959"/>
                </a:solidFill>
                <a:latin typeface="Montserrat"/>
                <a:ea typeface="Montserrat"/>
                <a:cs typeface="Montserrat"/>
                <a:sym typeface="Montserrat"/>
              </a:rPr>
              <a:t> configurados en nuestra aplicación.</a:t>
            </a:r>
            <a:endParaRPr b="0" i="0" sz="1500" u="none" cap="none" strike="noStrike">
              <a:solidFill>
                <a:srgbClr val="595959"/>
              </a:solidFill>
              <a:latin typeface="Montserrat"/>
              <a:ea typeface="Montserrat"/>
              <a:cs typeface="Montserrat"/>
              <a:sym typeface="Montserrat"/>
            </a:endParaRPr>
          </a:p>
        </p:txBody>
      </p:sp>
      <p:pic>
        <p:nvPicPr>
          <p:cNvPr id="358" name="Google Shape;358;p27"/>
          <p:cNvPicPr preferRelativeResize="0"/>
          <p:nvPr/>
        </p:nvPicPr>
        <p:blipFill rotWithShape="1">
          <a:blip r:embed="rId3">
            <a:alphaModFix/>
          </a:blip>
          <a:srcRect b="0" l="0" r="0" t="0"/>
          <a:stretch/>
        </p:blipFill>
        <p:spPr>
          <a:xfrm>
            <a:off x="889564" y="2273394"/>
            <a:ext cx="6917847" cy="18238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8"/>
          <p:cNvPicPr preferRelativeResize="0"/>
          <p:nvPr/>
        </p:nvPicPr>
        <p:blipFill rotWithShape="1">
          <a:blip r:embed="rId3">
            <a:alphaModFix/>
          </a:blip>
          <a:srcRect b="0" l="0" r="0" t="0"/>
          <a:stretch/>
        </p:blipFill>
        <p:spPr>
          <a:xfrm>
            <a:off x="8078975" y="4699099"/>
            <a:ext cx="558474" cy="300724"/>
          </a:xfrm>
          <a:prstGeom prst="rect">
            <a:avLst/>
          </a:prstGeom>
          <a:noFill/>
          <a:ln>
            <a:noFill/>
          </a:ln>
        </p:spPr>
      </p:pic>
      <p:grpSp>
        <p:nvGrpSpPr>
          <p:cNvPr id="364" name="Google Shape;364;p28"/>
          <p:cNvGrpSpPr/>
          <p:nvPr/>
        </p:nvGrpSpPr>
        <p:grpSpPr>
          <a:xfrm>
            <a:off x="0" y="0"/>
            <a:ext cx="9144000" cy="513080"/>
            <a:chOff x="0" y="0"/>
            <a:chExt cx="9144000" cy="513080"/>
          </a:xfrm>
        </p:grpSpPr>
        <p:sp>
          <p:nvSpPr>
            <p:cNvPr id="365" name="Google Shape;365;p28"/>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28"/>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367" name="Google Shape;367;p28"/>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368" name="Google Shape;368;p28"/>
          <p:cNvSpPr txBox="1"/>
          <p:nvPr>
            <p:ph type="title"/>
          </p:nvPr>
        </p:nvSpPr>
        <p:spPr>
          <a:xfrm>
            <a:off x="384725" y="657648"/>
            <a:ext cx="48393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b="1" lang="es">
                <a:solidFill>
                  <a:srgbClr val="595959"/>
                </a:solidFill>
                <a:latin typeface="Montserrat"/>
                <a:ea typeface="Montserrat"/>
                <a:cs typeface="Montserrat"/>
                <a:sym typeface="Montserrat"/>
              </a:rPr>
              <a:t>Rutas</a:t>
            </a:r>
            <a:endParaRPr b="1">
              <a:solidFill>
                <a:srgbClr val="595959"/>
              </a:solidFill>
              <a:latin typeface="Montserrat"/>
              <a:ea typeface="Montserrat"/>
              <a:cs typeface="Montserrat"/>
              <a:sym typeface="Montserrat"/>
            </a:endParaRPr>
          </a:p>
        </p:txBody>
      </p:sp>
      <p:sp>
        <p:nvSpPr>
          <p:cNvPr id="369" name="Google Shape;369;p28"/>
          <p:cNvSpPr txBox="1"/>
          <p:nvPr/>
        </p:nvSpPr>
        <p:spPr>
          <a:xfrm>
            <a:off x="384725" y="1233875"/>
            <a:ext cx="8207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Nuestras rutas serán </a:t>
            </a:r>
            <a:r>
              <a:rPr b="1" i="0" lang="es" sz="1800" u="none" cap="none" strike="noStrike">
                <a:solidFill>
                  <a:srgbClr val="595959"/>
                </a:solidFill>
                <a:highlight>
                  <a:srgbClr val="F8C823"/>
                </a:highlight>
                <a:latin typeface="Montserrat"/>
                <a:ea typeface="Montserrat"/>
                <a:cs typeface="Montserrat"/>
                <a:sym typeface="Montserrat"/>
              </a:rPr>
              <a:t>definidas en Express</a:t>
            </a:r>
            <a:r>
              <a:rPr b="0" i="0" lang="es" sz="1800" u="none" cap="none" strike="noStrike">
                <a:solidFill>
                  <a:srgbClr val="595959"/>
                </a:solidFill>
                <a:latin typeface="Montserrat"/>
                <a:ea typeface="Montserrat"/>
                <a:cs typeface="Montserrat"/>
                <a:sym typeface="Montserrat"/>
              </a:rPr>
              <a:t> de la siguiente manera:</a:t>
            </a:r>
            <a:endParaRPr b="0" i="0" sz="1800" u="none" cap="none" strike="noStrike">
              <a:solidFill>
                <a:srgbClr val="000000"/>
              </a:solidFill>
              <a:latin typeface="Montserrat"/>
              <a:ea typeface="Montserrat"/>
              <a:cs typeface="Montserrat"/>
              <a:sym typeface="Montserrat"/>
            </a:endParaRPr>
          </a:p>
        </p:txBody>
      </p:sp>
      <p:sp>
        <p:nvSpPr>
          <p:cNvPr id="370" name="Google Shape;370;p28"/>
          <p:cNvSpPr txBox="1"/>
          <p:nvPr/>
        </p:nvSpPr>
        <p:spPr>
          <a:xfrm>
            <a:off x="384725" y="1713799"/>
            <a:ext cx="5490300" cy="908100"/>
          </a:xfrm>
          <a:prstGeom prst="rect">
            <a:avLst/>
          </a:prstGeom>
          <a:solidFill>
            <a:srgbClr val="434343"/>
          </a:solidFill>
          <a:ln>
            <a:noFill/>
          </a:ln>
        </p:spPr>
        <p:txBody>
          <a:bodyPr anchorCtr="0" anchor="t" bIns="0" lIns="0" spcFirstLastPara="1" rIns="0" wrap="square" tIns="78100">
            <a:spAutoFit/>
          </a:bodyPr>
          <a:lstStyle/>
          <a:p>
            <a:pPr indent="0" lvl="0" marL="85090" marR="0" rtl="0" algn="l">
              <a:lnSpc>
                <a:spcPct val="100000"/>
              </a:lnSpc>
              <a:spcBef>
                <a:spcPts val="0"/>
              </a:spcBef>
              <a:spcAft>
                <a:spcPts val="0"/>
              </a:spcAft>
              <a:buClr>
                <a:srgbClr val="000000"/>
              </a:buClr>
              <a:buSzPts val="1450"/>
              <a:buFont typeface="Arial"/>
              <a:buNone/>
            </a:pPr>
            <a:r>
              <a:rPr b="0" i="0" lang="es" sz="1450" u="none" cap="none" strike="noStrike">
                <a:solidFill>
                  <a:srgbClr val="FF7EDB"/>
                </a:solidFill>
                <a:latin typeface="Courier New"/>
                <a:ea typeface="Courier New"/>
                <a:cs typeface="Courier New"/>
                <a:sym typeface="Courier New"/>
              </a:rPr>
              <a:t>app</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36F9F6"/>
                </a:solidFill>
                <a:latin typeface="Courier New"/>
                <a:ea typeface="Courier New"/>
                <a:cs typeface="Courier New"/>
                <a:sym typeface="Courier New"/>
              </a:rPr>
              <a:t>get</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FF8B38"/>
                </a:solidFill>
                <a:latin typeface="Courier New"/>
                <a:ea typeface="Courier New"/>
                <a:cs typeface="Courier New"/>
                <a:sym typeface="Courier New"/>
              </a:rPr>
              <a:t>'/nosotros'</a:t>
            </a:r>
            <a:r>
              <a:rPr b="0" i="0" lang="es" sz="1450" u="none" cap="none" strike="noStrike">
                <a:solidFill>
                  <a:srgbClr val="BBBBBB"/>
                </a:solidFill>
                <a:latin typeface="Courier New"/>
                <a:ea typeface="Courier New"/>
                <a:cs typeface="Courier New"/>
                <a:sym typeface="Courier New"/>
              </a:rPr>
              <a:t>, (</a:t>
            </a:r>
            <a:r>
              <a:rPr b="0" i="1" lang="es" sz="1450" u="none" cap="none" strike="noStrike">
                <a:solidFill>
                  <a:srgbClr val="FF7EDB"/>
                </a:solidFill>
                <a:latin typeface="Courier New"/>
                <a:ea typeface="Courier New"/>
                <a:cs typeface="Courier New"/>
                <a:sym typeface="Courier New"/>
              </a:rPr>
              <a:t>req</a:t>
            </a:r>
            <a:r>
              <a:rPr b="0" i="0" lang="es" sz="1450" u="none" cap="none" strike="noStrike">
                <a:solidFill>
                  <a:srgbClr val="BBBBBB"/>
                </a:solidFill>
                <a:latin typeface="Courier New"/>
                <a:ea typeface="Courier New"/>
                <a:cs typeface="Courier New"/>
                <a:sym typeface="Courier New"/>
              </a:rPr>
              <a:t>, </a:t>
            </a:r>
            <a:r>
              <a:rPr b="0" i="1" lang="es" sz="1450" u="none" cap="none" strike="noStrike">
                <a:solidFill>
                  <a:srgbClr val="FF7EDB"/>
                </a:solidFill>
                <a:latin typeface="Courier New"/>
                <a:ea typeface="Courier New"/>
                <a:cs typeface="Courier New"/>
                <a:sym typeface="Courier New"/>
              </a:rPr>
              <a:t>res</a:t>
            </a:r>
            <a:r>
              <a:rPr b="0" i="0" lang="es" sz="1450" u="none" cap="none" strike="noStrike">
                <a:solidFill>
                  <a:srgbClr val="BBBBBB"/>
                </a:solidFill>
                <a:latin typeface="Courier New"/>
                <a:ea typeface="Courier New"/>
                <a:cs typeface="Courier New"/>
                <a:sym typeface="Courier New"/>
              </a:rPr>
              <a:t>) </a:t>
            </a:r>
            <a:r>
              <a:rPr b="0" i="0" lang="es" sz="1450" u="none" cap="none" strike="noStrike">
                <a:solidFill>
                  <a:srgbClr val="FDDE5D"/>
                </a:solidFill>
                <a:latin typeface="Courier New"/>
                <a:ea typeface="Courier New"/>
                <a:cs typeface="Courier New"/>
                <a:sym typeface="Courier New"/>
              </a:rPr>
              <a:t>=&gt; </a:t>
            </a: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a:p>
            <a:pPr indent="0" lvl="0" marL="520065" marR="0" rtl="0" algn="l">
              <a:lnSpc>
                <a:spcPct val="100000"/>
              </a:lnSpc>
              <a:spcBef>
                <a:spcPts val="620"/>
              </a:spcBef>
              <a:spcAft>
                <a:spcPts val="0"/>
              </a:spcAft>
              <a:buClr>
                <a:srgbClr val="000000"/>
              </a:buClr>
              <a:buSzPts val="1450"/>
              <a:buFont typeface="Arial"/>
              <a:buNone/>
            </a:pPr>
            <a:r>
              <a:rPr b="0" i="1" lang="es" sz="1450" u="none" cap="none" strike="noStrike">
                <a:solidFill>
                  <a:srgbClr val="FF7EDB"/>
                </a:solidFill>
                <a:latin typeface="Courier New"/>
                <a:ea typeface="Courier New"/>
                <a:cs typeface="Courier New"/>
                <a:sym typeface="Courier New"/>
              </a:rPr>
              <a:t>res</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36F9F6"/>
                </a:solidFill>
                <a:latin typeface="Courier New"/>
                <a:ea typeface="Courier New"/>
                <a:cs typeface="Courier New"/>
                <a:sym typeface="Courier New"/>
              </a:rPr>
              <a:t>sendFile</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FF7EDB"/>
                </a:solidFill>
                <a:latin typeface="Courier New"/>
                <a:ea typeface="Courier New"/>
                <a:cs typeface="Courier New"/>
                <a:sym typeface="Courier New"/>
              </a:rPr>
              <a:t>__dirname </a:t>
            </a:r>
            <a:r>
              <a:rPr b="0" i="0" lang="es" sz="1450" u="none" cap="none" strike="noStrike">
                <a:solidFill>
                  <a:srgbClr val="BBBBBB"/>
                </a:solidFill>
                <a:latin typeface="Courier New"/>
                <a:ea typeface="Courier New"/>
                <a:cs typeface="Courier New"/>
                <a:sym typeface="Courier New"/>
              </a:rPr>
              <a:t>+ </a:t>
            </a:r>
            <a:r>
              <a:rPr b="0" i="0" lang="es" sz="1450" u="none" cap="none" strike="noStrike">
                <a:solidFill>
                  <a:srgbClr val="FF8B38"/>
                </a:solidFill>
                <a:latin typeface="Courier New"/>
                <a:ea typeface="Courier New"/>
                <a:cs typeface="Courier New"/>
                <a:sym typeface="Courier New"/>
              </a:rPr>
              <a:t>'./nosotros.html'</a:t>
            </a: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a:p>
            <a:pPr indent="0" lvl="0" marL="85090" marR="0" rtl="0" algn="l">
              <a:lnSpc>
                <a:spcPct val="100000"/>
              </a:lnSpc>
              <a:spcBef>
                <a:spcPts val="625"/>
              </a:spcBef>
              <a:spcAft>
                <a:spcPts val="0"/>
              </a:spcAft>
              <a:buClr>
                <a:srgbClr val="000000"/>
              </a:buClr>
              <a:buSzPts val="1450"/>
              <a:buFont typeface="Arial"/>
              <a:buNone/>
            </a:pP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p:txBody>
      </p:sp>
      <p:sp>
        <p:nvSpPr>
          <p:cNvPr id="371" name="Google Shape;371;p28"/>
          <p:cNvSpPr txBox="1"/>
          <p:nvPr/>
        </p:nvSpPr>
        <p:spPr>
          <a:xfrm>
            <a:off x="431800" y="2833100"/>
            <a:ext cx="8207100" cy="1641000"/>
          </a:xfrm>
          <a:prstGeom prst="rect">
            <a:avLst/>
          </a:prstGeom>
          <a:noFill/>
          <a:ln>
            <a:noFill/>
          </a:ln>
        </p:spPr>
        <p:txBody>
          <a:bodyPr anchorCtr="0" anchor="t" bIns="0" lIns="0" spcFirstLastPara="1" rIns="0" wrap="square" tIns="12700">
            <a:normAutofit fontScale="77500" lnSpcReduction="20000"/>
          </a:bodyPr>
          <a:lstStyle/>
          <a:p>
            <a:pPr indent="0" lvl="0" marL="0" marR="133985" rtl="0" algn="l">
              <a:lnSpc>
                <a:spcPct val="115000"/>
              </a:lnSpc>
              <a:spcBef>
                <a:spcPts val="0"/>
              </a:spcBef>
              <a:spcAft>
                <a:spcPts val="0"/>
              </a:spcAft>
              <a:buClr>
                <a:srgbClr val="000000"/>
              </a:buClr>
              <a:buSzPct val="100000"/>
              <a:buFont typeface="Arial"/>
              <a:buNone/>
            </a:pPr>
            <a:r>
              <a:rPr b="0" i="0" lang="es" sz="1800" u="none" cap="none" strike="noStrike">
                <a:solidFill>
                  <a:srgbClr val="414141"/>
                </a:solidFill>
                <a:latin typeface="Montserrat"/>
                <a:ea typeface="Montserrat"/>
                <a:cs typeface="Montserrat"/>
                <a:sym typeface="Montserrat"/>
              </a:rPr>
              <a:t>El método </a:t>
            </a:r>
            <a:r>
              <a:rPr b="1" i="0" lang="es" sz="1800" u="none" cap="none" strike="noStrike">
                <a:solidFill>
                  <a:srgbClr val="414141"/>
                </a:solidFill>
                <a:latin typeface="Montserrat"/>
                <a:ea typeface="Montserrat"/>
                <a:cs typeface="Montserrat"/>
                <a:sym typeface="Montserrat"/>
              </a:rPr>
              <a:t>get</a:t>
            </a:r>
            <a:r>
              <a:rPr b="0" i="0" lang="es" sz="1800" u="none" cap="none" strike="noStrike">
                <a:solidFill>
                  <a:srgbClr val="414141"/>
                </a:solidFill>
                <a:latin typeface="Montserrat"/>
                <a:ea typeface="Montserrat"/>
                <a:cs typeface="Montserrat"/>
                <a:sym typeface="Montserrat"/>
              </a:rPr>
              <a:t> de app escuchará las peticiones a la ruta </a:t>
            </a:r>
            <a:r>
              <a:rPr b="1" i="0" lang="es" sz="1800" u="none" cap="none" strike="noStrike">
                <a:solidFill>
                  <a:srgbClr val="414141"/>
                </a:solidFill>
                <a:latin typeface="Montserrat"/>
                <a:ea typeface="Montserrat"/>
                <a:cs typeface="Montserrat"/>
                <a:sym typeface="Montserrat"/>
              </a:rPr>
              <a:t>/nosotros </a:t>
            </a:r>
            <a:r>
              <a:rPr b="0" i="0" lang="es" sz="1800" u="none" cap="none" strike="noStrike">
                <a:solidFill>
                  <a:srgbClr val="414141"/>
                </a:solidFill>
                <a:latin typeface="Montserrat"/>
                <a:ea typeface="Montserrat"/>
                <a:cs typeface="Montserrat"/>
                <a:sym typeface="Montserrat"/>
              </a:rPr>
              <a:t>a través del método HTTP GET y responderá el archivo solicitado.</a:t>
            </a:r>
            <a:endParaRPr b="0" i="0" sz="1800" u="none" cap="none" strike="noStrike">
              <a:solidFill>
                <a:srgbClr val="414141"/>
              </a:solidFill>
              <a:latin typeface="Montserrat"/>
              <a:ea typeface="Montserrat"/>
              <a:cs typeface="Montserrat"/>
              <a:sym typeface="Montserrat"/>
            </a:endParaRPr>
          </a:p>
          <a:p>
            <a:pPr indent="0" lvl="0" marL="0" marR="5080" rtl="0" algn="l">
              <a:lnSpc>
                <a:spcPct val="115000"/>
              </a:lnSpc>
              <a:spcBef>
                <a:spcPts val="1000"/>
              </a:spcBef>
              <a:spcAft>
                <a:spcPts val="0"/>
              </a:spcAft>
              <a:buClr>
                <a:srgbClr val="000000"/>
              </a:buClr>
              <a:buSzPct val="100000"/>
              <a:buFont typeface="Arial"/>
              <a:buNone/>
            </a:pPr>
            <a:r>
              <a:rPr b="0" i="0" lang="es" sz="1800" u="none" cap="none" strike="noStrike">
                <a:solidFill>
                  <a:srgbClr val="414141"/>
                </a:solidFill>
                <a:latin typeface="Montserrat"/>
                <a:ea typeface="Montserrat"/>
                <a:cs typeface="Montserrat"/>
                <a:sym typeface="Montserrat"/>
              </a:rPr>
              <a:t>La variable </a:t>
            </a:r>
            <a:r>
              <a:rPr b="1" i="0" lang="es" sz="1800" u="none" cap="none" strike="noStrike">
                <a:solidFill>
                  <a:srgbClr val="414141"/>
                </a:solidFill>
                <a:latin typeface="Montserrat"/>
                <a:ea typeface="Montserrat"/>
                <a:cs typeface="Montserrat"/>
                <a:sym typeface="Montserrat"/>
              </a:rPr>
              <a:t>app </a:t>
            </a:r>
            <a:r>
              <a:rPr b="0" i="0" lang="es" sz="1800" u="none" cap="none" strike="noStrike">
                <a:solidFill>
                  <a:srgbClr val="414141"/>
                </a:solidFill>
                <a:latin typeface="Montserrat"/>
                <a:ea typeface="Montserrat"/>
                <a:cs typeface="Montserrat"/>
                <a:sym typeface="Montserrat"/>
              </a:rPr>
              <a:t>de express puede escuchar a todos los métodos HTTP, entre ellos </a:t>
            </a:r>
            <a:r>
              <a:rPr b="1" i="0" lang="es" sz="1800" u="none" cap="none" strike="noStrike">
                <a:solidFill>
                  <a:srgbClr val="414141"/>
                </a:solidFill>
                <a:latin typeface="Montserrat"/>
                <a:ea typeface="Montserrat"/>
                <a:cs typeface="Montserrat"/>
                <a:sym typeface="Montserrat"/>
              </a:rPr>
              <a:t>GET</a:t>
            </a:r>
            <a:r>
              <a:rPr b="0" i="0" lang="es" sz="1800" u="none" cap="none" strike="noStrike">
                <a:solidFill>
                  <a:srgbClr val="414141"/>
                </a:solidFill>
                <a:latin typeface="Montserrat"/>
                <a:ea typeface="Montserrat"/>
                <a:cs typeface="Montserrat"/>
                <a:sym typeface="Montserrat"/>
              </a:rPr>
              <a:t>, </a:t>
            </a:r>
            <a:r>
              <a:rPr b="1" i="0" lang="es" sz="1800" u="none" cap="none" strike="noStrike">
                <a:solidFill>
                  <a:srgbClr val="414141"/>
                </a:solidFill>
                <a:latin typeface="Montserrat"/>
                <a:ea typeface="Montserrat"/>
                <a:cs typeface="Montserrat"/>
                <a:sym typeface="Montserrat"/>
              </a:rPr>
              <a:t>POST</a:t>
            </a:r>
            <a:r>
              <a:rPr b="0" i="0" lang="es" sz="1800" u="none" cap="none" strike="noStrike">
                <a:solidFill>
                  <a:srgbClr val="414141"/>
                </a:solidFill>
                <a:latin typeface="Montserrat"/>
                <a:ea typeface="Montserrat"/>
                <a:cs typeface="Montserrat"/>
                <a:sym typeface="Montserrat"/>
              </a:rPr>
              <a:t>, </a:t>
            </a:r>
            <a:r>
              <a:rPr b="1" i="0" lang="es" sz="1800" u="none" cap="none" strike="noStrike">
                <a:solidFill>
                  <a:srgbClr val="414141"/>
                </a:solidFill>
                <a:latin typeface="Montserrat"/>
                <a:ea typeface="Montserrat"/>
                <a:cs typeface="Montserrat"/>
                <a:sym typeface="Montserrat"/>
              </a:rPr>
              <a:t>PATCH</a:t>
            </a:r>
            <a:r>
              <a:rPr b="0" i="0" lang="es" sz="1800" u="none" cap="none" strike="noStrike">
                <a:solidFill>
                  <a:srgbClr val="414141"/>
                </a:solidFill>
                <a:latin typeface="Montserrat"/>
                <a:ea typeface="Montserrat"/>
                <a:cs typeface="Montserrat"/>
                <a:sym typeface="Montserrat"/>
              </a:rPr>
              <a:t>, </a:t>
            </a:r>
            <a:r>
              <a:rPr b="1" i="0" lang="es" sz="1800" u="none" cap="none" strike="noStrike">
                <a:solidFill>
                  <a:srgbClr val="414141"/>
                </a:solidFill>
                <a:latin typeface="Montserrat"/>
                <a:ea typeface="Montserrat"/>
                <a:cs typeface="Montserrat"/>
                <a:sym typeface="Montserrat"/>
              </a:rPr>
              <a:t>PUT </a:t>
            </a:r>
            <a:r>
              <a:rPr b="0" i="0" lang="es" sz="1800" u="none" cap="none" strike="noStrike">
                <a:solidFill>
                  <a:srgbClr val="414141"/>
                </a:solidFill>
                <a:latin typeface="Montserrat"/>
                <a:ea typeface="Montserrat"/>
                <a:cs typeface="Montserrat"/>
                <a:sym typeface="Montserrat"/>
              </a:rPr>
              <a:t>y </a:t>
            </a:r>
            <a:r>
              <a:rPr b="1" i="0" lang="es" sz="1800" u="none" cap="none" strike="noStrike">
                <a:solidFill>
                  <a:srgbClr val="414141"/>
                </a:solidFill>
                <a:latin typeface="Montserrat"/>
                <a:ea typeface="Montserrat"/>
                <a:cs typeface="Montserrat"/>
                <a:sym typeface="Montserrat"/>
              </a:rPr>
              <a:t>DELETE</a:t>
            </a:r>
            <a:r>
              <a:rPr b="0" i="0" lang="es" sz="1800" u="none" cap="none" strike="noStrike">
                <a:solidFill>
                  <a:srgbClr val="414141"/>
                </a:solidFill>
                <a:latin typeface="Montserrat"/>
                <a:ea typeface="Montserrat"/>
                <a:cs typeface="Montserrat"/>
                <a:sym typeface="Montserrat"/>
              </a:rPr>
              <a:t>, entre otros.</a:t>
            </a:r>
            <a:endParaRPr b="0" i="0" sz="1800" u="none" cap="none" strike="noStrike">
              <a:solidFill>
                <a:srgbClr val="414141"/>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ct val="100000"/>
              <a:buFont typeface="Arial"/>
              <a:buNone/>
            </a:pPr>
            <a:r>
              <a:rPr b="1" i="0" lang="es" sz="1800" u="none" cap="none" strike="noStrike">
                <a:solidFill>
                  <a:srgbClr val="414141"/>
                </a:solidFill>
                <a:latin typeface="Montserrat"/>
                <a:ea typeface="Montserrat"/>
                <a:cs typeface="Montserrat"/>
                <a:sym typeface="Montserrat"/>
              </a:rPr>
              <a:t>__dirname</a:t>
            </a:r>
            <a:r>
              <a:rPr b="0" i="0" lang="es" sz="1800" u="none" cap="none" strike="noStrike">
                <a:solidFill>
                  <a:srgbClr val="414141"/>
                </a:solidFill>
                <a:latin typeface="Montserrat"/>
                <a:ea typeface="Montserrat"/>
                <a:cs typeface="Montserrat"/>
                <a:sym typeface="Montserrat"/>
              </a:rPr>
              <a:t> nos permite tomar como referencia el lugar actual de nuestro archivo dentro del servidor y llegar a un recurso desde esa ruta.</a:t>
            </a:r>
            <a:endParaRPr b="0" i="0" sz="1800" u="none" cap="none" strike="noStrike">
              <a:solidFill>
                <a:srgbClr val="41414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
          <p:cNvSpPr txBox="1"/>
          <p:nvPr>
            <p:ph type="title"/>
          </p:nvPr>
        </p:nvSpPr>
        <p:spPr>
          <a:xfrm>
            <a:off x="563275" y="1079380"/>
            <a:ext cx="8017500" cy="22293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lang="es" sz="3600">
                <a:solidFill>
                  <a:srgbClr val="414141"/>
                </a:solidFill>
                <a:latin typeface="Montserrat"/>
                <a:ea typeface="Montserrat"/>
                <a:cs typeface="Montserrat"/>
                <a:sym typeface="Montserrat"/>
              </a:rPr>
              <a:t>Las rutas son la manera que tiene nuestro servidor de exponer contenido </a:t>
            </a:r>
            <a:r>
              <a:rPr i="1" lang="es" sz="3600">
                <a:solidFill>
                  <a:srgbClr val="E15BBA"/>
                </a:solidFill>
                <a:latin typeface="Montserrat"/>
                <a:ea typeface="Montserrat"/>
                <a:cs typeface="Montserrat"/>
                <a:sym typeface="Montserrat"/>
              </a:rPr>
              <a:t>“no estático” </a:t>
            </a:r>
            <a:r>
              <a:rPr lang="es" sz="3600">
                <a:solidFill>
                  <a:srgbClr val="414141"/>
                </a:solidFill>
                <a:latin typeface="Montserrat"/>
                <a:ea typeface="Montserrat"/>
                <a:cs typeface="Montserrat"/>
                <a:sym typeface="Montserrat"/>
              </a:rPr>
              <a:t>a través de la web.</a:t>
            </a:r>
            <a:endParaRPr sz="36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s" sz="2500">
                <a:solidFill>
                  <a:srgbClr val="414141"/>
                </a:solidFill>
                <a:highlight>
                  <a:srgbClr val="FFFFFF"/>
                </a:highlight>
                <a:latin typeface="Montserrat"/>
                <a:ea typeface="Montserrat"/>
                <a:cs typeface="Montserrat"/>
                <a:sym typeface="Montserrat"/>
              </a:rPr>
              <a:t>Rutas</a:t>
            </a:r>
            <a:endParaRPr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382" name="Google Shape;382;p8"/>
          <p:cNvSpPr txBox="1"/>
          <p:nvPr>
            <p:ph idx="1" type="body"/>
          </p:nvPr>
        </p:nvSpPr>
        <p:spPr>
          <a:xfrm>
            <a:off x="431800" y="1170000"/>
            <a:ext cx="4608300" cy="3402000"/>
          </a:xfrm>
          <a:prstGeom prst="rect">
            <a:avLst/>
          </a:prstGeom>
          <a:noFill/>
          <a:ln>
            <a:noFill/>
          </a:ln>
        </p:spPr>
        <p:txBody>
          <a:bodyPr anchorCtr="0" anchor="ctr" bIns="91425" lIns="91425" spcFirstLastPara="1" rIns="91425" wrap="square" tIns="91425">
            <a:normAutofit/>
          </a:bodyPr>
          <a:lstStyle/>
          <a:p>
            <a:pPr indent="0" lvl="0" marL="0" marR="160655" rtl="0" algn="l">
              <a:lnSpc>
                <a:spcPct val="100000"/>
              </a:lnSpc>
              <a:spcBef>
                <a:spcPts val="0"/>
              </a:spcBef>
              <a:spcAft>
                <a:spcPts val="0"/>
              </a:spcAft>
              <a:buClr>
                <a:schemeClr val="dk1"/>
              </a:buClr>
              <a:buSzPts val="1100"/>
              <a:buFont typeface="Arial"/>
              <a:buNone/>
            </a:pPr>
            <a:r>
              <a:rPr lang="es" sz="1900">
                <a:solidFill>
                  <a:srgbClr val="414141"/>
                </a:solidFill>
              </a:rPr>
              <a:t>Recordemos que al usar el </a:t>
            </a:r>
            <a:r>
              <a:rPr lang="es" sz="1900">
                <a:solidFill>
                  <a:schemeClr val="lt2"/>
                </a:solidFill>
                <a:highlight>
                  <a:srgbClr val="E15BBA"/>
                </a:highlight>
              </a:rPr>
              <a:t>protocolo HTTP</a:t>
            </a:r>
            <a:r>
              <a:rPr lang="es" sz="1900">
                <a:solidFill>
                  <a:srgbClr val="414141"/>
                </a:solidFill>
              </a:rPr>
              <a:t>, las peticiones o </a:t>
            </a:r>
            <a:r>
              <a:rPr b="1" lang="es" sz="1900">
                <a:solidFill>
                  <a:srgbClr val="414141"/>
                </a:solidFill>
              </a:rPr>
              <a:t>requests</a:t>
            </a:r>
            <a:r>
              <a:rPr lang="es" sz="1900">
                <a:solidFill>
                  <a:srgbClr val="414141"/>
                </a:solidFill>
              </a:rPr>
              <a:t> se hacen mediante el uso de los HTTP methods.</a:t>
            </a:r>
            <a:endParaRPr sz="1900">
              <a:solidFill>
                <a:srgbClr val="414141"/>
              </a:solidFill>
            </a:endParaRPr>
          </a:p>
          <a:p>
            <a:pPr indent="0" lvl="0" marL="0" marR="160655" rtl="0" algn="l">
              <a:lnSpc>
                <a:spcPct val="100000"/>
              </a:lnSpc>
              <a:spcBef>
                <a:spcPts val="1000"/>
              </a:spcBef>
              <a:spcAft>
                <a:spcPts val="1000"/>
              </a:spcAft>
              <a:buSzPts val="1800"/>
              <a:buNone/>
            </a:pPr>
            <a:r>
              <a:t/>
            </a:r>
            <a:endParaRPr sz="1900">
              <a:solidFill>
                <a:srgbClr val="414141"/>
              </a:solidFill>
            </a:endParaRPr>
          </a:p>
        </p:txBody>
      </p:sp>
      <p:sp>
        <p:nvSpPr>
          <p:cNvPr id="383" name="Google Shape;383;p8"/>
          <p:cNvSpPr txBox="1"/>
          <p:nvPr/>
        </p:nvSpPr>
        <p:spPr>
          <a:xfrm>
            <a:off x="5738425" y="1038042"/>
            <a:ext cx="1576800" cy="3164100"/>
          </a:xfrm>
          <a:prstGeom prst="rect">
            <a:avLst/>
          </a:prstGeom>
          <a:noFill/>
          <a:ln>
            <a:noFill/>
          </a:ln>
        </p:spPr>
        <p:txBody>
          <a:bodyPr anchorCtr="0" anchor="t" bIns="0" lIns="0" spcFirstLastPara="1" rIns="0" wrap="square" tIns="12700">
            <a:spAutoFit/>
          </a:bodyPr>
          <a:lstStyle/>
          <a:p>
            <a:pPr indent="0" lvl="0" marL="12700" marR="5080" rtl="0" algn="l">
              <a:lnSpc>
                <a:spcPct val="140100"/>
              </a:lnSpc>
              <a:spcBef>
                <a:spcPts val="0"/>
              </a:spcBef>
              <a:spcAft>
                <a:spcPts val="0"/>
              </a:spcAft>
              <a:buClr>
                <a:srgbClr val="000000"/>
              </a:buClr>
              <a:buSzPts val="3100"/>
              <a:buFont typeface="Arial"/>
              <a:buNone/>
            </a:pPr>
            <a:r>
              <a:rPr b="1" i="0" lang="es" sz="3100" u="none" cap="none" strike="noStrike">
                <a:solidFill>
                  <a:srgbClr val="70AD47"/>
                </a:solidFill>
                <a:latin typeface="Arial"/>
                <a:ea typeface="Arial"/>
                <a:cs typeface="Arial"/>
                <a:sym typeface="Arial"/>
              </a:rPr>
              <a:t>GET </a:t>
            </a:r>
            <a:r>
              <a:rPr b="1" i="0" lang="es" sz="3100" u="none" cap="none" strike="noStrike">
                <a:solidFill>
                  <a:srgbClr val="5B9BD4"/>
                </a:solidFill>
                <a:latin typeface="Arial"/>
                <a:ea typeface="Arial"/>
                <a:cs typeface="Arial"/>
                <a:sym typeface="Arial"/>
              </a:rPr>
              <a:t>POST </a:t>
            </a:r>
            <a:r>
              <a:rPr b="1" i="0" lang="es" sz="3100" u="none" cap="none" strike="noStrike">
                <a:solidFill>
                  <a:srgbClr val="FF8B38"/>
                </a:solidFill>
                <a:latin typeface="Arial"/>
                <a:ea typeface="Arial"/>
                <a:cs typeface="Arial"/>
                <a:sym typeface="Arial"/>
              </a:rPr>
              <a:t>PATCH </a:t>
            </a:r>
            <a:r>
              <a:rPr b="1" i="0" lang="es" sz="3100" u="none" cap="none" strike="noStrike">
                <a:solidFill>
                  <a:srgbClr val="F7C823"/>
                </a:solidFill>
                <a:latin typeface="Arial"/>
                <a:ea typeface="Arial"/>
                <a:cs typeface="Arial"/>
                <a:sym typeface="Arial"/>
              </a:rPr>
              <a:t>PUT </a:t>
            </a:r>
            <a:r>
              <a:rPr b="1" i="0" lang="es" sz="3100" u="none" cap="none" strike="noStrike">
                <a:solidFill>
                  <a:srgbClr val="FF0000"/>
                </a:solidFill>
                <a:latin typeface="Arial"/>
                <a:ea typeface="Arial"/>
                <a:cs typeface="Arial"/>
                <a:sym typeface="Arial"/>
              </a:rPr>
              <a:t>DELETE</a:t>
            </a:r>
            <a:endParaRPr b="0" i="0" sz="31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9"/>
          <p:cNvGrpSpPr/>
          <p:nvPr/>
        </p:nvGrpSpPr>
        <p:grpSpPr>
          <a:xfrm>
            <a:off x="0" y="0"/>
            <a:ext cx="9144000" cy="513080"/>
            <a:chOff x="0" y="0"/>
            <a:chExt cx="9144000" cy="513080"/>
          </a:xfrm>
        </p:grpSpPr>
        <p:sp>
          <p:nvSpPr>
            <p:cNvPr id="389" name="Google Shape;389;p9"/>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9"/>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grpSp>
      <p:pic>
        <p:nvPicPr>
          <p:cNvPr id="391" name="Google Shape;391;p9"/>
          <p:cNvPicPr preferRelativeResize="0"/>
          <p:nvPr/>
        </p:nvPicPr>
        <p:blipFill rotWithShape="1">
          <a:blip r:embed="rId4">
            <a:alphaModFix/>
          </a:blip>
          <a:srcRect b="0" l="0" r="0" t="0"/>
          <a:stretch/>
        </p:blipFill>
        <p:spPr>
          <a:xfrm>
            <a:off x="8078975" y="4699099"/>
            <a:ext cx="558474" cy="300724"/>
          </a:xfrm>
          <a:prstGeom prst="rect">
            <a:avLst/>
          </a:prstGeom>
          <a:noFill/>
          <a:ln>
            <a:noFill/>
          </a:ln>
        </p:spPr>
      </p:pic>
      <p:pic>
        <p:nvPicPr>
          <p:cNvPr id="392" name="Google Shape;392;p9"/>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393" name="Google Shape;393;p9"/>
          <p:cNvSpPr txBox="1"/>
          <p:nvPr>
            <p:ph type="title"/>
          </p:nvPr>
        </p:nvSpPr>
        <p:spPr>
          <a:xfrm>
            <a:off x="384725" y="657650"/>
            <a:ext cx="82527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SzPts val="1400"/>
              <a:buNone/>
            </a:pPr>
            <a:r>
              <a:rPr b="0" lang="es" sz="2500">
                <a:solidFill>
                  <a:srgbClr val="000000"/>
                </a:solidFill>
                <a:latin typeface="Montserrat"/>
                <a:ea typeface="Montserrat"/>
                <a:cs typeface="Montserrat"/>
                <a:sym typeface="Montserrat"/>
              </a:rPr>
              <a:t>Rutas</a:t>
            </a:r>
            <a:endParaRPr sz="2500">
              <a:latin typeface="Montserrat"/>
              <a:ea typeface="Montserrat"/>
              <a:cs typeface="Montserrat"/>
              <a:sym typeface="Montserrat"/>
            </a:endParaRPr>
          </a:p>
        </p:txBody>
      </p:sp>
      <p:sp>
        <p:nvSpPr>
          <p:cNvPr id="394" name="Google Shape;394;p9"/>
          <p:cNvSpPr txBox="1"/>
          <p:nvPr/>
        </p:nvSpPr>
        <p:spPr>
          <a:xfrm>
            <a:off x="425150" y="1322749"/>
            <a:ext cx="5959500" cy="1597200"/>
          </a:xfrm>
          <a:prstGeom prst="rect">
            <a:avLst/>
          </a:prstGeom>
          <a:solidFill>
            <a:srgbClr val="F7C823"/>
          </a:solidFill>
          <a:ln>
            <a:noFill/>
          </a:ln>
        </p:spPr>
        <p:txBody>
          <a:bodyPr anchorCtr="0" anchor="t" bIns="0" lIns="0" spcFirstLastPara="1" rIns="0" wrap="square" tIns="21575">
            <a:spAutoFit/>
          </a:bodyPr>
          <a:lstStyle/>
          <a:p>
            <a:pPr indent="0" lvl="0" marL="85725" marR="454025" rtl="0" algn="l">
              <a:lnSpc>
                <a:spcPct val="114999"/>
              </a:lnSpc>
              <a:spcBef>
                <a:spcPts val="0"/>
              </a:spcBef>
              <a:spcAft>
                <a:spcPts val="0"/>
              </a:spcAft>
              <a:buClr>
                <a:srgbClr val="000000"/>
              </a:buClr>
              <a:buSzPts val="2300"/>
              <a:buFont typeface="Arial"/>
              <a:buNone/>
            </a:pPr>
            <a:r>
              <a:rPr b="0" i="0" lang="es" sz="2300" u="none" cap="none" strike="noStrike">
                <a:solidFill>
                  <a:srgbClr val="414141"/>
                </a:solidFill>
                <a:latin typeface="Montserrat"/>
                <a:ea typeface="Montserrat"/>
                <a:cs typeface="Montserrat"/>
                <a:sym typeface="Montserrat"/>
              </a:rPr>
              <a:t>Por ende, nuestro servidor no solo escuchará </a:t>
            </a:r>
            <a:r>
              <a:rPr b="1" i="0" lang="es" sz="2300" u="none" cap="none" strike="noStrike">
                <a:solidFill>
                  <a:srgbClr val="414141"/>
                </a:solidFill>
                <a:latin typeface="Montserrat"/>
                <a:ea typeface="Montserrat"/>
                <a:cs typeface="Montserrat"/>
                <a:sym typeface="Montserrat"/>
              </a:rPr>
              <a:t>“paths” </a:t>
            </a:r>
            <a:r>
              <a:rPr b="0" i="0" lang="es" sz="2300" u="none" cap="none" strike="noStrike">
                <a:solidFill>
                  <a:srgbClr val="414141"/>
                </a:solidFill>
                <a:latin typeface="Montserrat"/>
                <a:ea typeface="Montserrat"/>
                <a:cs typeface="Montserrat"/>
                <a:sym typeface="Montserrat"/>
              </a:rPr>
              <a:t>o rutas si no que también tendrá en cuenta el </a:t>
            </a:r>
            <a:r>
              <a:rPr b="0" i="1" lang="es" sz="2300" u="sng" cap="none" strike="noStrike">
                <a:solidFill>
                  <a:srgbClr val="414141"/>
                </a:solidFill>
                <a:latin typeface="Montserrat"/>
                <a:ea typeface="Montserrat"/>
                <a:cs typeface="Montserrat"/>
                <a:sym typeface="Montserrat"/>
              </a:rPr>
              <a:t>método</a:t>
            </a:r>
            <a:r>
              <a:rPr b="0" i="1" lang="es" sz="2300" u="none" cap="none" strike="noStrike">
                <a:solidFill>
                  <a:srgbClr val="414141"/>
                </a:solidFill>
                <a:latin typeface="Montserrat"/>
                <a:ea typeface="Montserrat"/>
                <a:cs typeface="Montserrat"/>
                <a:sym typeface="Montserrat"/>
              </a:rPr>
              <a:t> </a:t>
            </a:r>
            <a:r>
              <a:rPr b="0" i="1" lang="es" sz="2300" u="sng" cap="none" strike="noStrike">
                <a:solidFill>
                  <a:srgbClr val="414141"/>
                </a:solidFill>
                <a:latin typeface="Montserrat"/>
                <a:ea typeface="Montserrat"/>
                <a:cs typeface="Montserrat"/>
                <a:sym typeface="Montserrat"/>
              </a:rPr>
              <a:t>utilizado en la request</a:t>
            </a:r>
            <a:r>
              <a:rPr b="0" i="0" lang="es" sz="2300" u="none" cap="none" strike="noStrike">
                <a:solidFill>
                  <a:srgbClr val="414141"/>
                </a:solidFill>
                <a:latin typeface="Montserrat"/>
                <a:ea typeface="Montserrat"/>
                <a:cs typeface="Montserrat"/>
                <a:sym typeface="Montserrat"/>
              </a:rPr>
              <a:t>.</a:t>
            </a:r>
            <a:endParaRPr b="0" i="0" sz="2300" u="none" cap="none" strike="noStrike">
              <a:solidFill>
                <a:srgbClr val="414141"/>
              </a:solidFill>
              <a:latin typeface="Montserrat"/>
              <a:ea typeface="Montserrat"/>
              <a:cs typeface="Montserrat"/>
              <a:sym typeface="Montserrat"/>
            </a:endParaRPr>
          </a:p>
        </p:txBody>
      </p:sp>
      <p:sp>
        <p:nvSpPr>
          <p:cNvPr id="395" name="Google Shape;395;p9"/>
          <p:cNvSpPr txBox="1"/>
          <p:nvPr/>
        </p:nvSpPr>
        <p:spPr>
          <a:xfrm>
            <a:off x="498175" y="3423106"/>
            <a:ext cx="4678800" cy="7410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2200"/>
              <a:buFont typeface="Arial"/>
              <a:buNone/>
            </a:pPr>
            <a:r>
              <a:rPr b="1" i="1" lang="es" sz="2200" u="none" cap="none" strike="noStrike">
                <a:solidFill>
                  <a:srgbClr val="595959"/>
                </a:solidFill>
                <a:latin typeface="Montserrat"/>
                <a:ea typeface="Montserrat"/>
                <a:cs typeface="Montserrat"/>
                <a:sym typeface="Montserrat"/>
              </a:rPr>
              <a:t>Esto nos permite usar la misma ruta para diferentes cosas.</a:t>
            </a:r>
            <a:endParaRPr b="0" i="0" sz="2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idx="2" type="title"/>
          </p:nvPr>
        </p:nvSpPr>
        <p:spPr>
          <a:xfrm>
            <a:off x="3938175" y="1159375"/>
            <a:ext cx="1091700" cy="30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Clase 27</a:t>
            </a:r>
            <a:endParaRPr/>
          </a:p>
        </p:txBody>
      </p:sp>
      <p:sp>
        <p:nvSpPr>
          <p:cNvPr id="174" name="Google Shape;174;p4"/>
          <p:cNvSpPr txBox="1"/>
          <p:nvPr>
            <p:ph type="title"/>
          </p:nvPr>
        </p:nvSpPr>
        <p:spPr>
          <a:xfrm>
            <a:off x="1275675" y="1159375"/>
            <a:ext cx="911700" cy="30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Clase 26</a:t>
            </a:r>
            <a:endParaRPr/>
          </a:p>
        </p:txBody>
      </p:sp>
      <p:sp>
        <p:nvSpPr>
          <p:cNvPr id="175" name="Google Shape;175;p4"/>
          <p:cNvSpPr txBox="1"/>
          <p:nvPr>
            <p:ph idx="3" type="title"/>
          </p:nvPr>
        </p:nvSpPr>
        <p:spPr>
          <a:xfrm>
            <a:off x="6877450" y="1159388"/>
            <a:ext cx="911700" cy="30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78571"/>
              <a:buFont typeface="Arial"/>
              <a:buNone/>
            </a:pPr>
            <a:r>
              <a:rPr lang="es"/>
              <a:t>Clase 28</a:t>
            </a:r>
            <a:endParaRPr/>
          </a:p>
        </p:txBody>
      </p:sp>
      <p:sp>
        <p:nvSpPr>
          <p:cNvPr id="176" name="Google Shape;176;p4"/>
          <p:cNvSpPr txBox="1"/>
          <p:nvPr>
            <p:ph idx="5" type="title"/>
          </p:nvPr>
        </p:nvSpPr>
        <p:spPr>
          <a:xfrm>
            <a:off x="6130475" y="2159925"/>
            <a:ext cx="2397900" cy="21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t>Node</a:t>
            </a:r>
            <a:endParaRPr b="1"/>
          </a:p>
        </p:txBody>
      </p:sp>
      <p:sp>
        <p:nvSpPr>
          <p:cNvPr id="177" name="Google Shape;177;p4"/>
          <p:cNvSpPr txBox="1"/>
          <p:nvPr>
            <p:ph idx="6" type="title"/>
          </p:nvPr>
        </p:nvSpPr>
        <p:spPr>
          <a:xfrm>
            <a:off x="3331525" y="2155125"/>
            <a:ext cx="2397900" cy="212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t>Node</a:t>
            </a:r>
            <a:endParaRPr b="1"/>
          </a:p>
          <a:p>
            <a:pPr indent="0" lvl="0" marL="0" rtl="0" algn="l">
              <a:lnSpc>
                <a:spcPct val="100000"/>
              </a:lnSpc>
              <a:spcBef>
                <a:spcPts val="0"/>
              </a:spcBef>
              <a:spcAft>
                <a:spcPts val="0"/>
              </a:spcAft>
              <a:buSzPts val="1000"/>
              <a:buNone/>
            </a:pPr>
            <a:r>
              <a:t/>
            </a:r>
            <a:endParaRPr b="1"/>
          </a:p>
          <a:p>
            <a:pPr indent="-171450" lvl="0" marL="336550" rtl="0" algn="l">
              <a:lnSpc>
                <a:spcPct val="115000"/>
              </a:lnSpc>
              <a:spcBef>
                <a:spcPts val="0"/>
              </a:spcBef>
              <a:spcAft>
                <a:spcPts val="0"/>
              </a:spcAft>
              <a:buSzPts val="1000"/>
              <a:buFont typeface="Arial"/>
              <a:buChar char="•"/>
            </a:pPr>
            <a:r>
              <a:rPr lang="es"/>
              <a:t>Express</a:t>
            </a:r>
            <a:br>
              <a:rPr lang="es"/>
            </a:br>
            <a:r>
              <a:rPr lang="es"/>
              <a:t>Servidor estático</a:t>
            </a:r>
            <a:br>
              <a:rPr lang="es"/>
            </a:br>
            <a:r>
              <a:rPr lang="es"/>
              <a:t>Nodemon</a:t>
            </a:r>
            <a:br>
              <a:rPr lang="es"/>
            </a:br>
            <a:r>
              <a:rPr lang="es"/>
              <a:t>Rutas</a:t>
            </a:r>
            <a:br>
              <a:rPr lang="es"/>
            </a:br>
            <a:br>
              <a:rPr lang="es"/>
            </a:br>
            <a:endParaRPr/>
          </a:p>
        </p:txBody>
      </p:sp>
      <p:sp>
        <p:nvSpPr>
          <p:cNvPr id="178" name="Google Shape;178;p4"/>
          <p:cNvSpPr txBox="1"/>
          <p:nvPr/>
        </p:nvSpPr>
        <p:spPr>
          <a:xfrm>
            <a:off x="532575" y="2150325"/>
            <a:ext cx="2397900" cy="21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 sz="1000" u="none" cap="none" strike="noStrike">
                <a:solidFill>
                  <a:schemeClr val="dk1"/>
                </a:solidFill>
                <a:latin typeface="Montserrat"/>
                <a:ea typeface="Montserrat"/>
                <a:cs typeface="Montserrat"/>
                <a:sym typeface="Montserrat"/>
              </a:rPr>
              <a:t>Node</a:t>
            </a:r>
            <a:endParaRPr b="1" i="0" sz="1000" u="none" cap="none" strike="noStrike">
              <a:solidFill>
                <a:schemeClr val="dk1"/>
              </a:solidFill>
              <a:latin typeface="Montserrat"/>
              <a:ea typeface="Montserrat"/>
              <a:cs typeface="Montserrat"/>
              <a:sym typeface="Montserrat"/>
            </a:endParaRPr>
          </a:p>
          <a:p>
            <a:pPr indent="-101600" lvl="0" marL="17145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chemeClr val="dk1"/>
              </a:buClr>
              <a:buSzPts val="1100"/>
              <a:buFont typeface="Arial"/>
              <a:buChar char="•"/>
            </a:pPr>
            <a:r>
              <a:rPr b="0" i="0" lang="es" sz="1000" u="none" cap="none" strike="noStrike">
                <a:solidFill>
                  <a:schemeClr val="dk1"/>
                </a:solidFill>
                <a:latin typeface="Montserrat"/>
                <a:ea typeface="Montserrat"/>
                <a:cs typeface="Montserrat"/>
                <a:sym typeface="Montserrat"/>
              </a:rPr>
              <a:t>Módulos</a:t>
            </a:r>
            <a:endParaRPr/>
          </a:p>
          <a:p>
            <a:pPr indent="-171450" lvl="0" marL="171450" marR="0" rtl="0" algn="l">
              <a:lnSpc>
                <a:spcPct val="100000"/>
              </a:lnSpc>
              <a:spcBef>
                <a:spcPts val="0"/>
              </a:spcBef>
              <a:spcAft>
                <a:spcPts val="0"/>
              </a:spcAft>
              <a:buClr>
                <a:schemeClr val="dk1"/>
              </a:buClr>
              <a:buSzPts val="1100"/>
              <a:buFont typeface="Arial"/>
              <a:buChar char="•"/>
            </a:pPr>
            <a:r>
              <a:rPr b="0" i="0" lang="es" sz="1000" u="none" cap="none" strike="noStrike">
                <a:solidFill>
                  <a:schemeClr val="dk1"/>
                </a:solidFill>
                <a:latin typeface="Montserrat"/>
                <a:ea typeface="Montserrat"/>
                <a:cs typeface="Montserrat"/>
                <a:sym typeface="Montserrat"/>
              </a:rPr>
              <a:t>Gestores de Paquetes</a:t>
            </a:r>
            <a:endParaRPr/>
          </a:p>
          <a:p>
            <a:pPr indent="-171450" lvl="0" marL="171450" marR="0" rtl="0" algn="l">
              <a:lnSpc>
                <a:spcPct val="100000"/>
              </a:lnSpc>
              <a:spcBef>
                <a:spcPts val="0"/>
              </a:spcBef>
              <a:spcAft>
                <a:spcPts val="0"/>
              </a:spcAft>
              <a:buClr>
                <a:schemeClr val="dk1"/>
              </a:buClr>
              <a:buSzPts val="1100"/>
              <a:buFont typeface="Arial"/>
              <a:buChar char="•"/>
            </a:pPr>
            <a:r>
              <a:rPr b="0" i="0" lang="es" sz="1000" u="none" cap="none" strike="noStrike">
                <a:solidFill>
                  <a:schemeClr val="dk1"/>
                </a:solidFill>
                <a:latin typeface="Montserrat"/>
                <a:ea typeface="Montserrat"/>
                <a:cs typeface="Montserrat"/>
                <a:sym typeface="Montserrat"/>
              </a:rPr>
              <a:t>Creación de un servidor</a:t>
            </a:r>
            <a:endParaRPr/>
          </a:p>
          <a:p>
            <a:pPr indent="-171450" lvl="0" marL="171450" marR="0" rtl="0" algn="l">
              <a:lnSpc>
                <a:spcPct val="100000"/>
              </a:lnSpc>
              <a:spcBef>
                <a:spcPts val="0"/>
              </a:spcBef>
              <a:spcAft>
                <a:spcPts val="0"/>
              </a:spcAft>
              <a:buClr>
                <a:schemeClr val="dk1"/>
              </a:buClr>
              <a:buSzPts val="1100"/>
              <a:buFont typeface="Arial"/>
              <a:buChar char="•"/>
            </a:pPr>
            <a:r>
              <a:rPr b="0" i="0" lang="es" sz="1000" u="none" cap="none" strike="noStrike">
                <a:solidFill>
                  <a:schemeClr val="dk1"/>
                </a:solidFill>
                <a:latin typeface="Montserrat"/>
                <a:ea typeface="Montserrat"/>
                <a:cs typeface="Montserrat"/>
                <a:sym typeface="Montserrat"/>
              </a:rPr>
              <a:t>Implementaciones de Node</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000"/>
              <a:buFont typeface="Montserrat"/>
              <a:buNone/>
            </a:pPr>
            <a:r>
              <a:t/>
            </a:r>
            <a:endParaRPr b="1"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57"/>
          <p:cNvGrpSpPr/>
          <p:nvPr/>
        </p:nvGrpSpPr>
        <p:grpSpPr>
          <a:xfrm>
            <a:off x="0" y="0"/>
            <a:ext cx="9144000" cy="513080"/>
            <a:chOff x="0" y="0"/>
            <a:chExt cx="9144000" cy="513080"/>
          </a:xfrm>
        </p:grpSpPr>
        <p:sp>
          <p:nvSpPr>
            <p:cNvPr id="401" name="Google Shape;401;p57"/>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57"/>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grpSp>
      <p:pic>
        <p:nvPicPr>
          <p:cNvPr id="403" name="Google Shape;403;p57"/>
          <p:cNvPicPr preferRelativeResize="0"/>
          <p:nvPr/>
        </p:nvPicPr>
        <p:blipFill rotWithShape="1">
          <a:blip r:embed="rId4">
            <a:alphaModFix/>
          </a:blip>
          <a:srcRect b="0" l="0" r="0" t="0"/>
          <a:stretch/>
        </p:blipFill>
        <p:spPr>
          <a:xfrm>
            <a:off x="8078975" y="4699099"/>
            <a:ext cx="558474" cy="300724"/>
          </a:xfrm>
          <a:prstGeom prst="rect">
            <a:avLst/>
          </a:prstGeom>
          <a:noFill/>
          <a:ln>
            <a:noFill/>
          </a:ln>
        </p:spPr>
      </p:pic>
      <p:pic>
        <p:nvPicPr>
          <p:cNvPr id="404" name="Google Shape;404;p57"/>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405" name="Google Shape;405;p57"/>
          <p:cNvSpPr txBox="1"/>
          <p:nvPr/>
        </p:nvSpPr>
        <p:spPr>
          <a:xfrm>
            <a:off x="364625" y="758800"/>
            <a:ext cx="1581150" cy="243840"/>
          </a:xfrm>
          <a:prstGeom prst="rect">
            <a:avLst/>
          </a:prstGeom>
          <a:solidFill>
            <a:srgbClr val="4472C4"/>
          </a:solidFill>
          <a:ln>
            <a:noFill/>
          </a:ln>
        </p:spPr>
        <p:txBody>
          <a:bodyPr anchorCtr="0" anchor="t" bIns="0" lIns="0" spcFirstLastPara="1" rIns="0" wrap="square" tIns="0">
            <a:spAutoFit/>
          </a:bodyPr>
          <a:lstStyle/>
          <a:p>
            <a:pPr indent="0" lvl="0" marL="0" marR="0" rtl="0" algn="l">
              <a:lnSpc>
                <a:spcPct val="115937"/>
              </a:lnSpc>
              <a:spcBef>
                <a:spcPts val="0"/>
              </a:spcBef>
              <a:spcAft>
                <a:spcPts val="0"/>
              </a:spcAft>
              <a:buClr>
                <a:srgbClr val="000000"/>
              </a:buClr>
              <a:buSzPts val="1600"/>
              <a:buFont typeface="Arial"/>
              <a:buNone/>
            </a:pPr>
            <a:r>
              <a:rPr b="0" i="0" lang="es" sz="1600" u="none" cap="none" strike="noStrike">
                <a:solidFill>
                  <a:srgbClr val="FFFFFF"/>
                </a:solidFill>
                <a:latin typeface="Calibri"/>
                <a:ea typeface="Calibri"/>
                <a:cs typeface="Calibri"/>
                <a:sym typeface="Calibri"/>
              </a:rPr>
              <a:t>No es lo mismo</a:t>
            </a:r>
            <a:endParaRPr b="0" i="0" sz="1600" u="none" cap="none" strike="noStrike">
              <a:solidFill>
                <a:srgbClr val="000000"/>
              </a:solidFill>
              <a:latin typeface="Calibri"/>
              <a:ea typeface="Calibri"/>
              <a:cs typeface="Calibri"/>
              <a:sym typeface="Calibri"/>
            </a:endParaRPr>
          </a:p>
        </p:txBody>
      </p:sp>
      <p:sp>
        <p:nvSpPr>
          <p:cNvPr id="406" name="Google Shape;406;p57"/>
          <p:cNvSpPr txBox="1"/>
          <p:nvPr>
            <p:ph type="title"/>
          </p:nvPr>
        </p:nvSpPr>
        <p:spPr>
          <a:xfrm>
            <a:off x="1973490" y="737972"/>
            <a:ext cx="5828030" cy="269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0" lang="es" sz="1600">
                <a:solidFill>
                  <a:srgbClr val="595959"/>
                </a:solidFill>
                <a:latin typeface="Calibri"/>
                <a:ea typeface="Calibri"/>
                <a:cs typeface="Calibri"/>
                <a:sym typeface="Calibri"/>
              </a:rPr>
              <a:t>solicitar la ruta </a:t>
            </a:r>
            <a:r>
              <a:rPr lang="es" sz="1600">
                <a:solidFill>
                  <a:srgbClr val="595959"/>
                </a:solidFill>
              </a:rPr>
              <a:t>“/admin/create” </a:t>
            </a:r>
            <a:r>
              <a:rPr b="0" lang="es" sz="1600">
                <a:solidFill>
                  <a:srgbClr val="595959"/>
                </a:solidFill>
                <a:latin typeface="Calibri"/>
                <a:ea typeface="Calibri"/>
                <a:cs typeface="Calibri"/>
                <a:sym typeface="Calibri"/>
              </a:rPr>
              <a:t>mediante </a:t>
            </a:r>
            <a:r>
              <a:rPr lang="es" sz="1600">
                <a:solidFill>
                  <a:srgbClr val="70AD47"/>
                </a:solidFill>
              </a:rPr>
              <a:t>GET </a:t>
            </a:r>
            <a:r>
              <a:rPr b="0" lang="es" sz="1600">
                <a:solidFill>
                  <a:srgbClr val="595959"/>
                </a:solidFill>
                <a:latin typeface="Calibri"/>
                <a:ea typeface="Calibri"/>
                <a:cs typeface="Calibri"/>
                <a:sym typeface="Calibri"/>
              </a:rPr>
              <a:t>en la </a:t>
            </a:r>
            <a:r>
              <a:rPr lang="es" sz="1600">
                <a:solidFill>
                  <a:srgbClr val="595959"/>
                </a:solidFill>
              </a:rPr>
              <a:t>URL</a:t>
            </a:r>
            <a:r>
              <a:rPr b="0" lang="es" sz="1600">
                <a:solidFill>
                  <a:srgbClr val="595959"/>
                </a:solidFill>
                <a:latin typeface="Calibri"/>
                <a:ea typeface="Calibri"/>
                <a:cs typeface="Calibri"/>
                <a:sym typeface="Calibri"/>
              </a:rPr>
              <a:t>:</a:t>
            </a:r>
            <a:endParaRPr sz="1600">
              <a:latin typeface="Calibri"/>
              <a:ea typeface="Calibri"/>
              <a:cs typeface="Calibri"/>
              <a:sym typeface="Calibri"/>
            </a:endParaRPr>
          </a:p>
        </p:txBody>
      </p:sp>
      <p:sp>
        <p:nvSpPr>
          <p:cNvPr id="407" name="Google Shape;407;p57"/>
          <p:cNvSpPr txBox="1"/>
          <p:nvPr/>
        </p:nvSpPr>
        <p:spPr>
          <a:xfrm>
            <a:off x="364625" y="1878375"/>
            <a:ext cx="388500" cy="203100"/>
          </a:xfrm>
          <a:prstGeom prst="rect">
            <a:avLst/>
          </a:prstGeom>
          <a:solidFill>
            <a:srgbClr val="4472C4"/>
          </a:solidFill>
          <a:ln>
            <a:noFill/>
          </a:ln>
        </p:spPr>
        <p:txBody>
          <a:bodyPr anchorCtr="0" anchor="t" bIns="0" lIns="0" spcFirstLastPara="1" rIns="0" wrap="square" tIns="0">
            <a:spAutoFit/>
          </a:bodyPr>
          <a:lstStyle/>
          <a:p>
            <a:pPr indent="0" lvl="0" marL="0" marR="0" rtl="0" algn="l">
              <a:lnSpc>
                <a:spcPct val="111071"/>
              </a:lnSpc>
              <a:spcBef>
                <a:spcPts val="0"/>
              </a:spcBef>
              <a:spcAft>
                <a:spcPts val="0"/>
              </a:spcAft>
              <a:buClr>
                <a:srgbClr val="000000"/>
              </a:buClr>
              <a:buSzPts val="1400"/>
              <a:buFont typeface="Arial"/>
              <a:buNone/>
            </a:pPr>
            <a:r>
              <a:rPr b="0" i="0" lang="es" sz="1400" u="none" cap="none" strike="noStrike">
                <a:solidFill>
                  <a:srgbClr val="FFFFFF"/>
                </a:solidFill>
                <a:latin typeface="Calibri"/>
                <a:ea typeface="Calibri"/>
                <a:cs typeface="Calibri"/>
                <a:sym typeface="Calibri"/>
              </a:rPr>
              <a:t>Que</a:t>
            </a:r>
            <a:endParaRPr b="0" i="0" sz="1400" u="none" cap="none" strike="noStrike">
              <a:solidFill>
                <a:srgbClr val="000000"/>
              </a:solidFill>
              <a:latin typeface="Calibri"/>
              <a:ea typeface="Calibri"/>
              <a:cs typeface="Calibri"/>
              <a:sym typeface="Calibri"/>
            </a:endParaRPr>
          </a:p>
        </p:txBody>
      </p:sp>
      <p:sp>
        <p:nvSpPr>
          <p:cNvPr id="408" name="Google Shape;408;p57"/>
          <p:cNvSpPr txBox="1"/>
          <p:nvPr/>
        </p:nvSpPr>
        <p:spPr>
          <a:xfrm>
            <a:off x="774345" y="1850028"/>
            <a:ext cx="504380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s" sz="1400" u="none" cap="none" strike="noStrike">
                <a:solidFill>
                  <a:srgbClr val="595959"/>
                </a:solidFill>
                <a:latin typeface="Calibri"/>
                <a:ea typeface="Calibri"/>
                <a:cs typeface="Calibri"/>
                <a:sym typeface="Calibri"/>
              </a:rPr>
              <a:t>utilizar un formulario para enviar datos a través de </a:t>
            </a:r>
            <a:r>
              <a:rPr b="1" i="0" lang="es" sz="1400" u="none" cap="none" strike="noStrike">
                <a:solidFill>
                  <a:srgbClr val="4472C4"/>
                </a:solidFill>
                <a:latin typeface="Calibri"/>
                <a:ea typeface="Calibri"/>
                <a:cs typeface="Calibri"/>
                <a:sym typeface="Calibri"/>
              </a:rPr>
              <a:t>POST</a:t>
            </a:r>
            <a:r>
              <a:rPr b="0" i="0" lang="es" sz="1400" u="none" cap="none" strike="noStrike">
                <a:solidFill>
                  <a:srgbClr val="595959"/>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pic>
        <p:nvPicPr>
          <p:cNvPr id="409" name="Google Shape;409;p57"/>
          <p:cNvPicPr preferRelativeResize="0"/>
          <p:nvPr/>
        </p:nvPicPr>
        <p:blipFill rotWithShape="1">
          <a:blip r:embed="rId6">
            <a:alphaModFix/>
          </a:blip>
          <a:srcRect b="0" l="0" r="0" t="0"/>
          <a:stretch/>
        </p:blipFill>
        <p:spPr>
          <a:xfrm>
            <a:off x="447343" y="2308918"/>
            <a:ext cx="2459737" cy="2219757"/>
          </a:xfrm>
          <a:prstGeom prst="rect">
            <a:avLst/>
          </a:prstGeom>
          <a:noFill/>
          <a:ln>
            <a:noFill/>
          </a:ln>
        </p:spPr>
      </p:pic>
      <p:grpSp>
        <p:nvGrpSpPr>
          <p:cNvPr id="410" name="Google Shape;410;p57"/>
          <p:cNvGrpSpPr/>
          <p:nvPr/>
        </p:nvGrpSpPr>
        <p:grpSpPr>
          <a:xfrm>
            <a:off x="387350" y="1028700"/>
            <a:ext cx="6065343" cy="660136"/>
            <a:chOff x="387350" y="1028700"/>
            <a:chExt cx="6065343" cy="660136"/>
          </a:xfrm>
        </p:grpSpPr>
        <p:pic>
          <p:nvPicPr>
            <p:cNvPr id="411" name="Google Shape;411;p57"/>
            <p:cNvPicPr preferRelativeResize="0"/>
            <p:nvPr/>
          </p:nvPicPr>
          <p:blipFill rotWithShape="1">
            <a:blip r:embed="rId7">
              <a:alphaModFix/>
            </a:blip>
            <a:srcRect b="0" l="0" r="0" t="0"/>
            <a:stretch/>
          </p:blipFill>
          <p:spPr>
            <a:xfrm>
              <a:off x="387350" y="1208287"/>
              <a:ext cx="5102299" cy="480549"/>
            </a:xfrm>
            <a:prstGeom prst="rect">
              <a:avLst/>
            </a:prstGeom>
            <a:noFill/>
            <a:ln>
              <a:noFill/>
            </a:ln>
          </p:spPr>
        </p:pic>
        <p:sp>
          <p:nvSpPr>
            <p:cNvPr id="412" name="Google Shape;412;p57"/>
            <p:cNvSpPr/>
            <p:nvPr/>
          </p:nvSpPr>
          <p:spPr>
            <a:xfrm>
              <a:off x="4963618" y="1028700"/>
              <a:ext cx="1489075" cy="395605"/>
            </a:xfrm>
            <a:custGeom>
              <a:rect b="b" l="l" r="r" t="t"/>
              <a:pathLst>
                <a:path extrusionOk="0" h="395605" w="1489075">
                  <a:moveTo>
                    <a:pt x="1488456" y="0"/>
                  </a:moveTo>
                  <a:lnTo>
                    <a:pt x="0" y="395232"/>
                  </a:lnTo>
                </a:path>
              </a:pathLst>
            </a:custGeom>
            <a:noFill/>
            <a:ln cap="flat" cmpd="sng" w="38075">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57"/>
            <p:cNvPicPr preferRelativeResize="0"/>
            <p:nvPr/>
          </p:nvPicPr>
          <p:blipFill rotWithShape="1">
            <a:blip r:embed="rId8">
              <a:alphaModFix/>
            </a:blip>
            <a:srcRect b="0" l="0" r="0" t="0"/>
            <a:stretch/>
          </p:blipFill>
          <p:spPr>
            <a:xfrm>
              <a:off x="4777457" y="1344059"/>
              <a:ext cx="221361" cy="159746"/>
            </a:xfrm>
            <a:prstGeom prst="rect">
              <a:avLst/>
            </a:prstGeom>
            <a:noFill/>
            <a:ln>
              <a:noFill/>
            </a:ln>
          </p:spPr>
        </p:pic>
      </p:grpSp>
      <p:grpSp>
        <p:nvGrpSpPr>
          <p:cNvPr id="414" name="Google Shape;414;p57"/>
          <p:cNvGrpSpPr/>
          <p:nvPr/>
        </p:nvGrpSpPr>
        <p:grpSpPr>
          <a:xfrm>
            <a:off x="3309175" y="2076175"/>
            <a:ext cx="5490325" cy="2276799"/>
            <a:chOff x="3309175" y="2076175"/>
            <a:chExt cx="5490325" cy="2276799"/>
          </a:xfrm>
        </p:grpSpPr>
        <p:pic>
          <p:nvPicPr>
            <p:cNvPr id="415" name="Google Shape;415;p57"/>
            <p:cNvPicPr preferRelativeResize="0"/>
            <p:nvPr/>
          </p:nvPicPr>
          <p:blipFill rotWithShape="1">
            <a:blip r:embed="rId9">
              <a:alphaModFix/>
            </a:blip>
            <a:srcRect b="0" l="0" r="0" t="0"/>
            <a:stretch/>
          </p:blipFill>
          <p:spPr>
            <a:xfrm>
              <a:off x="3309175" y="2424625"/>
              <a:ext cx="5490325" cy="1928349"/>
            </a:xfrm>
            <a:prstGeom prst="rect">
              <a:avLst/>
            </a:prstGeom>
            <a:noFill/>
            <a:ln>
              <a:noFill/>
            </a:ln>
          </p:spPr>
        </p:pic>
        <p:pic>
          <p:nvPicPr>
            <p:cNvPr id="416" name="Google Shape;416;p57"/>
            <p:cNvPicPr preferRelativeResize="0"/>
            <p:nvPr/>
          </p:nvPicPr>
          <p:blipFill rotWithShape="1">
            <a:blip r:embed="rId10">
              <a:alphaModFix/>
            </a:blip>
            <a:srcRect b="0" l="0" r="0" t="0"/>
            <a:stretch/>
          </p:blipFill>
          <p:spPr>
            <a:xfrm>
              <a:off x="5464824" y="2076175"/>
              <a:ext cx="193842" cy="336714"/>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8"/>
          <p:cNvPicPr preferRelativeResize="0"/>
          <p:nvPr/>
        </p:nvPicPr>
        <p:blipFill rotWithShape="1">
          <a:blip r:embed="rId3">
            <a:alphaModFix/>
          </a:blip>
          <a:srcRect b="0" l="0" r="0" t="0"/>
          <a:stretch/>
        </p:blipFill>
        <p:spPr>
          <a:xfrm>
            <a:off x="8078975" y="4699099"/>
            <a:ext cx="558474" cy="300724"/>
          </a:xfrm>
          <a:prstGeom prst="rect">
            <a:avLst/>
          </a:prstGeom>
          <a:noFill/>
          <a:ln>
            <a:noFill/>
          </a:ln>
        </p:spPr>
      </p:pic>
      <p:grpSp>
        <p:nvGrpSpPr>
          <p:cNvPr id="422" name="Google Shape;422;p58"/>
          <p:cNvGrpSpPr/>
          <p:nvPr/>
        </p:nvGrpSpPr>
        <p:grpSpPr>
          <a:xfrm>
            <a:off x="0" y="0"/>
            <a:ext cx="9144000" cy="513080"/>
            <a:chOff x="0" y="0"/>
            <a:chExt cx="9144000" cy="513080"/>
          </a:xfrm>
        </p:grpSpPr>
        <p:sp>
          <p:nvSpPr>
            <p:cNvPr id="423" name="Google Shape;423;p58"/>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58"/>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425" name="Google Shape;425;p58"/>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426" name="Google Shape;426;p58"/>
          <p:cNvSpPr txBox="1"/>
          <p:nvPr>
            <p:ph type="title"/>
          </p:nvPr>
        </p:nvSpPr>
        <p:spPr>
          <a:xfrm>
            <a:off x="384725" y="658105"/>
            <a:ext cx="1770646"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a:t>
            </a:r>
            <a:endParaRPr sz="2400">
              <a:solidFill>
                <a:srgbClr val="414141"/>
              </a:solidFill>
              <a:latin typeface="Montserrat"/>
              <a:ea typeface="Montserrat"/>
              <a:cs typeface="Montserrat"/>
              <a:sym typeface="Montserrat"/>
            </a:endParaRPr>
          </a:p>
        </p:txBody>
      </p:sp>
      <p:sp>
        <p:nvSpPr>
          <p:cNvPr id="427" name="Google Shape;427;p58"/>
          <p:cNvSpPr txBox="1"/>
          <p:nvPr/>
        </p:nvSpPr>
        <p:spPr>
          <a:xfrm>
            <a:off x="384725" y="1233875"/>
            <a:ext cx="8016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Nuestras rutas serán deﬁnidas en Express de la siguiente manera:</a:t>
            </a:r>
            <a:endParaRPr b="0" i="0" sz="1800" u="none" cap="none" strike="noStrike">
              <a:solidFill>
                <a:srgbClr val="595959"/>
              </a:solidFill>
              <a:latin typeface="Montserrat"/>
              <a:ea typeface="Montserrat"/>
              <a:cs typeface="Montserrat"/>
              <a:sym typeface="Montserrat"/>
            </a:endParaRPr>
          </a:p>
        </p:txBody>
      </p:sp>
      <p:sp>
        <p:nvSpPr>
          <p:cNvPr id="428" name="Google Shape;428;p58"/>
          <p:cNvSpPr txBox="1"/>
          <p:nvPr/>
        </p:nvSpPr>
        <p:spPr>
          <a:xfrm>
            <a:off x="3101725" y="2029474"/>
            <a:ext cx="5299200" cy="908100"/>
          </a:xfrm>
          <a:prstGeom prst="rect">
            <a:avLst/>
          </a:prstGeom>
          <a:solidFill>
            <a:srgbClr val="434343"/>
          </a:solidFill>
          <a:ln>
            <a:noFill/>
          </a:ln>
        </p:spPr>
        <p:txBody>
          <a:bodyPr anchorCtr="0" anchor="t" bIns="0" lIns="0" spcFirstLastPara="1" rIns="0" wrap="square" tIns="78100">
            <a:spAutoFit/>
          </a:bodyPr>
          <a:lstStyle/>
          <a:p>
            <a:pPr indent="0" lvl="0" marL="85090" marR="0" rtl="0" algn="l">
              <a:lnSpc>
                <a:spcPct val="100000"/>
              </a:lnSpc>
              <a:spcBef>
                <a:spcPts val="0"/>
              </a:spcBef>
              <a:spcAft>
                <a:spcPts val="0"/>
              </a:spcAft>
              <a:buClr>
                <a:srgbClr val="000000"/>
              </a:buClr>
              <a:buSzPts val="1450"/>
              <a:buFont typeface="Arial"/>
              <a:buNone/>
            </a:pPr>
            <a:r>
              <a:rPr b="0" i="0" lang="es" sz="1450" u="none" cap="none" strike="noStrike">
                <a:solidFill>
                  <a:srgbClr val="FF7EDB"/>
                </a:solidFill>
                <a:latin typeface="Courier New"/>
                <a:ea typeface="Courier New"/>
                <a:cs typeface="Courier New"/>
                <a:sym typeface="Courier New"/>
              </a:rPr>
              <a:t>app</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36F9F6"/>
                </a:solidFill>
                <a:latin typeface="Courier New"/>
                <a:ea typeface="Courier New"/>
                <a:cs typeface="Courier New"/>
                <a:sym typeface="Courier New"/>
              </a:rPr>
              <a:t>get</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FF8B38"/>
                </a:solidFill>
                <a:latin typeface="Courier New"/>
                <a:ea typeface="Courier New"/>
                <a:cs typeface="Courier New"/>
                <a:sym typeface="Courier New"/>
              </a:rPr>
              <a:t>‘/admin/create’</a:t>
            </a:r>
            <a:r>
              <a:rPr b="0" i="0" lang="es" sz="1450" u="none" cap="none" strike="noStrike">
                <a:solidFill>
                  <a:srgbClr val="BBBBBB"/>
                </a:solidFill>
                <a:latin typeface="Courier New"/>
                <a:ea typeface="Courier New"/>
                <a:cs typeface="Courier New"/>
                <a:sym typeface="Courier New"/>
              </a:rPr>
              <a:t>, (</a:t>
            </a:r>
            <a:r>
              <a:rPr b="0" i="1" lang="es" sz="1450" u="none" cap="none" strike="noStrike">
                <a:solidFill>
                  <a:srgbClr val="FF7EDB"/>
                </a:solidFill>
                <a:latin typeface="Courier New"/>
                <a:ea typeface="Courier New"/>
                <a:cs typeface="Courier New"/>
                <a:sym typeface="Courier New"/>
              </a:rPr>
              <a:t>req</a:t>
            </a:r>
            <a:r>
              <a:rPr b="0" i="0" lang="es" sz="1450" u="none" cap="none" strike="noStrike">
                <a:solidFill>
                  <a:srgbClr val="BBBBBB"/>
                </a:solidFill>
                <a:latin typeface="Courier New"/>
                <a:ea typeface="Courier New"/>
                <a:cs typeface="Courier New"/>
                <a:sym typeface="Courier New"/>
              </a:rPr>
              <a:t>, </a:t>
            </a:r>
            <a:r>
              <a:rPr b="0" i="1" lang="es" sz="1450" u="none" cap="none" strike="noStrike">
                <a:solidFill>
                  <a:srgbClr val="FF7EDB"/>
                </a:solidFill>
                <a:latin typeface="Courier New"/>
                <a:ea typeface="Courier New"/>
                <a:cs typeface="Courier New"/>
                <a:sym typeface="Courier New"/>
              </a:rPr>
              <a:t>res</a:t>
            </a:r>
            <a:r>
              <a:rPr b="0" i="0" lang="es" sz="1450" u="none" cap="none" strike="noStrike">
                <a:solidFill>
                  <a:srgbClr val="BBBBBB"/>
                </a:solidFill>
                <a:latin typeface="Courier New"/>
                <a:ea typeface="Courier New"/>
                <a:cs typeface="Courier New"/>
                <a:sym typeface="Courier New"/>
              </a:rPr>
              <a:t>) </a:t>
            </a:r>
            <a:r>
              <a:rPr b="0" i="0" lang="es" sz="1450" u="none" cap="none" strike="noStrike">
                <a:solidFill>
                  <a:srgbClr val="FDDE5D"/>
                </a:solidFill>
                <a:latin typeface="Courier New"/>
                <a:ea typeface="Courier New"/>
                <a:cs typeface="Courier New"/>
                <a:sym typeface="Courier New"/>
              </a:rPr>
              <a:t>=&gt; </a:t>
            </a: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a:p>
            <a:pPr indent="0" lvl="0" marL="520065" marR="0" rtl="0" algn="l">
              <a:lnSpc>
                <a:spcPct val="100000"/>
              </a:lnSpc>
              <a:spcBef>
                <a:spcPts val="620"/>
              </a:spcBef>
              <a:spcAft>
                <a:spcPts val="0"/>
              </a:spcAft>
              <a:buClr>
                <a:srgbClr val="000000"/>
              </a:buClr>
              <a:buSzPts val="1450"/>
              <a:buFont typeface="Arial"/>
              <a:buNone/>
            </a:pPr>
            <a:r>
              <a:rPr b="0" i="1" lang="es" sz="1450" u="none" cap="none" strike="noStrike">
                <a:solidFill>
                  <a:srgbClr val="FF7EDB"/>
                </a:solidFill>
                <a:latin typeface="Courier New"/>
                <a:ea typeface="Courier New"/>
                <a:cs typeface="Courier New"/>
                <a:sym typeface="Courier New"/>
              </a:rPr>
              <a:t>res</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36F9F6"/>
                </a:solidFill>
                <a:latin typeface="Courier New"/>
                <a:ea typeface="Courier New"/>
                <a:cs typeface="Courier New"/>
                <a:sym typeface="Courier New"/>
              </a:rPr>
              <a:t>send</a:t>
            </a:r>
            <a:r>
              <a:rPr b="0" i="0" lang="es" sz="1450" u="none" cap="none" strike="noStrike">
                <a:solidFill>
                  <a:srgbClr val="BBBBBB"/>
                </a:solidFill>
                <a:latin typeface="Courier New"/>
                <a:ea typeface="Courier New"/>
                <a:cs typeface="Courier New"/>
                <a:sym typeface="Courier New"/>
              </a:rPr>
              <a:t>(</a:t>
            </a:r>
            <a:r>
              <a:rPr b="0" i="0" lang="es" sz="1450" u="none" cap="none" strike="noStrike">
                <a:solidFill>
                  <a:srgbClr val="FF7EDB"/>
                </a:solidFill>
                <a:latin typeface="Times New Roman"/>
                <a:ea typeface="Times New Roman"/>
                <a:cs typeface="Times New Roman"/>
                <a:sym typeface="Times New Roman"/>
              </a:rPr>
              <a:t>__</a:t>
            </a:r>
            <a:r>
              <a:rPr b="0" i="0" lang="es" sz="1450" u="none" cap="none" strike="noStrike">
                <a:solidFill>
                  <a:srgbClr val="FF7EDB"/>
                </a:solidFill>
                <a:latin typeface="Courier New"/>
                <a:ea typeface="Courier New"/>
                <a:cs typeface="Courier New"/>
                <a:sym typeface="Courier New"/>
              </a:rPr>
              <a:t>dirname </a:t>
            </a:r>
            <a:r>
              <a:rPr b="0" i="0" lang="es" sz="1450" u="none" cap="none" strike="noStrike">
                <a:solidFill>
                  <a:srgbClr val="BBBBBB"/>
                </a:solidFill>
                <a:latin typeface="Courier New"/>
                <a:ea typeface="Courier New"/>
                <a:cs typeface="Courier New"/>
                <a:sym typeface="Courier New"/>
              </a:rPr>
              <a:t>+ </a:t>
            </a:r>
            <a:r>
              <a:rPr b="0" i="0" lang="es" sz="1450" u="none" cap="none" strike="noStrike">
                <a:solidFill>
                  <a:srgbClr val="FF8B38"/>
                </a:solidFill>
                <a:latin typeface="Courier New"/>
                <a:ea typeface="Courier New"/>
                <a:cs typeface="Courier New"/>
                <a:sym typeface="Courier New"/>
              </a:rPr>
              <a:t>'./create.html'</a:t>
            </a: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a:p>
            <a:pPr indent="0" lvl="0" marL="85090" marR="0" rtl="0" algn="l">
              <a:lnSpc>
                <a:spcPct val="100000"/>
              </a:lnSpc>
              <a:spcBef>
                <a:spcPts val="625"/>
              </a:spcBef>
              <a:spcAft>
                <a:spcPts val="0"/>
              </a:spcAft>
              <a:buClr>
                <a:srgbClr val="000000"/>
              </a:buClr>
              <a:buSzPts val="1450"/>
              <a:buFont typeface="Arial"/>
              <a:buNone/>
            </a:pPr>
            <a:r>
              <a:rPr b="0" i="0" lang="es" sz="1450" u="none" cap="none" strike="noStrike">
                <a:solidFill>
                  <a:srgbClr val="BBBBBB"/>
                </a:solidFill>
                <a:latin typeface="Courier New"/>
                <a:ea typeface="Courier New"/>
                <a:cs typeface="Courier New"/>
                <a:sym typeface="Courier New"/>
              </a:rPr>
              <a:t>})</a:t>
            </a:r>
            <a:endParaRPr b="0" i="0" sz="1450" u="none" cap="none" strike="noStrike">
              <a:solidFill>
                <a:srgbClr val="000000"/>
              </a:solidFill>
              <a:latin typeface="Courier New"/>
              <a:ea typeface="Courier New"/>
              <a:cs typeface="Courier New"/>
              <a:sym typeface="Courier New"/>
            </a:endParaRPr>
          </a:p>
        </p:txBody>
      </p:sp>
      <p:grpSp>
        <p:nvGrpSpPr>
          <p:cNvPr id="429" name="Google Shape;429;p58"/>
          <p:cNvGrpSpPr/>
          <p:nvPr/>
        </p:nvGrpSpPr>
        <p:grpSpPr>
          <a:xfrm>
            <a:off x="1870224" y="2268844"/>
            <a:ext cx="1148051" cy="636486"/>
            <a:chOff x="1870224" y="2268844"/>
            <a:chExt cx="1148051" cy="636486"/>
          </a:xfrm>
        </p:grpSpPr>
        <p:sp>
          <p:nvSpPr>
            <p:cNvPr id="430" name="Google Shape;430;p58"/>
            <p:cNvSpPr/>
            <p:nvPr/>
          </p:nvSpPr>
          <p:spPr>
            <a:xfrm>
              <a:off x="1870224" y="2350825"/>
              <a:ext cx="956310" cy="0"/>
            </a:xfrm>
            <a:custGeom>
              <a:rect b="b" l="l" r="r" t="t"/>
              <a:pathLst>
                <a:path extrusionOk="0" h="120000" w="956310">
                  <a:moveTo>
                    <a:pt x="0" y="0"/>
                  </a:moveTo>
                  <a:lnTo>
                    <a:pt x="956099" y="0"/>
                  </a:lnTo>
                </a:path>
              </a:pathLst>
            </a:custGeom>
            <a:noFill/>
            <a:ln cap="flat" cmpd="sng" w="3807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58"/>
            <p:cNvPicPr preferRelativeResize="0"/>
            <p:nvPr/>
          </p:nvPicPr>
          <p:blipFill rotWithShape="1">
            <a:blip r:embed="rId6">
              <a:alphaModFix/>
            </a:blip>
            <a:srcRect b="0" l="0" r="0" t="0"/>
            <a:stretch/>
          </p:blipFill>
          <p:spPr>
            <a:xfrm>
              <a:off x="2807274" y="2268844"/>
              <a:ext cx="211001" cy="163961"/>
            </a:xfrm>
            <a:prstGeom prst="rect">
              <a:avLst/>
            </a:prstGeom>
            <a:noFill/>
            <a:ln>
              <a:noFill/>
            </a:ln>
          </p:spPr>
        </p:pic>
        <p:sp>
          <p:nvSpPr>
            <p:cNvPr id="432" name="Google Shape;432;p58"/>
            <p:cNvSpPr/>
            <p:nvPr/>
          </p:nvSpPr>
          <p:spPr>
            <a:xfrm>
              <a:off x="1889299" y="2360500"/>
              <a:ext cx="635" cy="544830"/>
            </a:xfrm>
            <a:custGeom>
              <a:rect b="b" l="l" r="r" t="t"/>
              <a:pathLst>
                <a:path extrusionOk="0" h="544830" w="635">
                  <a:moveTo>
                    <a:pt x="0" y="0"/>
                  </a:moveTo>
                  <a:lnTo>
                    <a:pt x="0" y="272249"/>
                  </a:lnTo>
                  <a:lnTo>
                    <a:pt x="599" y="272249"/>
                  </a:lnTo>
                  <a:lnTo>
                    <a:pt x="599" y="544499"/>
                  </a:lnTo>
                </a:path>
              </a:pathLst>
            </a:custGeom>
            <a:noFill/>
            <a:ln cap="flat" cmpd="sng" w="3807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58"/>
          <p:cNvSpPr txBox="1"/>
          <p:nvPr/>
        </p:nvSpPr>
        <p:spPr>
          <a:xfrm>
            <a:off x="432024" y="2903699"/>
            <a:ext cx="2533015" cy="1132840"/>
          </a:xfrm>
          <a:prstGeom prst="rect">
            <a:avLst/>
          </a:prstGeom>
          <a:noFill/>
          <a:ln cap="flat" cmpd="sng" w="38075">
            <a:solidFill>
              <a:srgbClr val="5B9BD4"/>
            </a:solidFill>
            <a:prstDash val="solid"/>
            <a:round/>
            <a:headEnd len="sm" w="sm" type="none"/>
            <a:tailEnd len="sm" w="sm" type="none"/>
          </a:ln>
        </p:spPr>
        <p:txBody>
          <a:bodyPr anchorCtr="0" anchor="t" bIns="0" lIns="0" spcFirstLastPara="1" rIns="0" wrap="square" tIns="54600">
            <a:spAutoFit/>
          </a:bodyPr>
          <a:lstStyle/>
          <a:p>
            <a:pPr indent="0" lvl="0" marL="85725" marR="133985" rtl="0" algn="l">
              <a:lnSpc>
                <a:spcPct val="114999"/>
              </a:lnSpc>
              <a:spcBef>
                <a:spcPts val="0"/>
              </a:spcBef>
              <a:spcAft>
                <a:spcPts val="0"/>
              </a:spcAft>
              <a:buClr>
                <a:srgbClr val="000000"/>
              </a:buClr>
              <a:buSzPts val="1100"/>
              <a:buFont typeface="Arial"/>
              <a:buNone/>
            </a:pPr>
            <a:r>
              <a:rPr b="0" i="0" lang="es" sz="1100" u="none" cap="none" strike="noStrike">
                <a:solidFill>
                  <a:srgbClr val="434343"/>
                </a:solidFill>
                <a:latin typeface="Calibri"/>
                <a:ea typeface="Calibri"/>
                <a:cs typeface="Calibri"/>
                <a:sym typeface="Calibri"/>
              </a:rPr>
              <a:t>El método </a:t>
            </a:r>
            <a:r>
              <a:rPr b="0" i="0" lang="es" sz="1100" u="none" cap="none" strike="noStrike">
                <a:solidFill>
                  <a:srgbClr val="ED7D31"/>
                </a:solidFill>
                <a:latin typeface="Calibri"/>
                <a:ea typeface="Calibri"/>
                <a:cs typeface="Calibri"/>
                <a:sym typeface="Calibri"/>
              </a:rPr>
              <a:t>get </a:t>
            </a:r>
            <a:r>
              <a:rPr b="0" i="0" lang="es" sz="1100" u="none" cap="none" strike="noStrike">
                <a:solidFill>
                  <a:srgbClr val="434343"/>
                </a:solidFill>
                <a:latin typeface="Calibri"/>
                <a:ea typeface="Calibri"/>
                <a:cs typeface="Calibri"/>
                <a:sym typeface="Calibri"/>
              </a:rPr>
              <a:t>de </a:t>
            </a:r>
            <a:r>
              <a:rPr b="0" i="0" lang="es" sz="1100" u="none" cap="none" strike="noStrike">
                <a:solidFill>
                  <a:srgbClr val="70AD47"/>
                </a:solidFill>
                <a:latin typeface="Calibri"/>
                <a:ea typeface="Calibri"/>
                <a:cs typeface="Calibri"/>
                <a:sym typeface="Calibri"/>
              </a:rPr>
              <a:t>app </a:t>
            </a:r>
            <a:r>
              <a:rPr b="0" i="0" lang="es" sz="1100" u="none" cap="none" strike="noStrike">
                <a:solidFill>
                  <a:srgbClr val="434343"/>
                </a:solidFill>
                <a:latin typeface="Calibri"/>
                <a:ea typeface="Calibri"/>
                <a:cs typeface="Calibri"/>
                <a:sym typeface="Calibri"/>
              </a:rPr>
              <a:t>escuchará las peticiones a la ruta</a:t>
            </a:r>
            <a:endParaRPr b="0" i="0" sz="1100" u="none" cap="none" strike="noStrike">
              <a:solidFill>
                <a:srgbClr val="000000"/>
              </a:solidFill>
              <a:latin typeface="Calibri"/>
              <a:ea typeface="Calibri"/>
              <a:cs typeface="Calibri"/>
              <a:sym typeface="Calibri"/>
            </a:endParaRPr>
          </a:p>
          <a:p>
            <a:pPr indent="0" lvl="0" marL="85725" marR="209550" rtl="0" algn="l">
              <a:lnSpc>
                <a:spcPct val="114999"/>
              </a:lnSpc>
              <a:spcBef>
                <a:spcPts val="0"/>
              </a:spcBef>
              <a:spcAft>
                <a:spcPts val="0"/>
              </a:spcAft>
              <a:buClr>
                <a:srgbClr val="000000"/>
              </a:buClr>
              <a:buSzPts val="1100"/>
              <a:buFont typeface="Arial"/>
              <a:buNone/>
            </a:pPr>
            <a:r>
              <a:rPr b="1" i="0" lang="es" sz="1100" u="none" cap="none" strike="noStrike">
                <a:solidFill>
                  <a:srgbClr val="9900FF"/>
                </a:solidFill>
                <a:latin typeface="Calibri"/>
                <a:ea typeface="Calibri"/>
                <a:cs typeface="Calibri"/>
                <a:sym typeface="Calibri"/>
              </a:rPr>
              <a:t>/admin/create </a:t>
            </a:r>
            <a:r>
              <a:rPr b="0" i="0" lang="es" sz="1100" u="none" cap="none" strike="noStrike">
                <a:solidFill>
                  <a:srgbClr val="434343"/>
                </a:solidFill>
                <a:latin typeface="Calibri"/>
                <a:ea typeface="Calibri"/>
                <a:cs typeface="Calibri"/>
                <a:sym typeface="Calibri"/>
              </a:rPr>
              <a:t>a través del método </a:t>
            </a:r>
            <a:r>
              <a:rPr b="0" i="0" lang="es" sz="1100" u="none" cap="none" strike="noStrike">
                <a:solidFill>
                  <a:srgbClr val="9900FF"/>
                </a:solidFill>
                <a:latin typeface="Calibri"/>
                <a:ea typeface="Calibri"/>
                <a:cs typeface="Calibri"/>
                <a:sym typeface="Calibri"/>
              </a:rPr>
              <a:t>HTTP GET </a:t>
            </a:r>
            <a:r>
              <a:rPr b="0" i="0" lang="es" sz="1100" u="none" cap="none" strike="noStrike">
                <a:solidFill>
                  <a:srgbClr val="434343"/>
                </a:solidFill>
                <a:latin typeface="Calibri"/>
                <a:ea typeface="Calibri"/>
                <a:cs typeface="Calibri"/>
                <a:sym typeface="Calibri"/>
              </a:rPr>
              <a:t>y responderá el archivo solicitado.</a:t>
            </a:r>
            <a:endParaRPr b="0" i="0" sz="1100" u="none" cap="none" strike="noStrike">
              <a:solidFill>
                <a:srgbClr val="000000"/>
              </a:solidFill>
              <a:latin typeface="Calibri"/>
              <a:ea typeface="Calibri"/>
              <a:cs typeface="Calibri"/>
              <a:sym typeface="Calibri"/>
            </a:endParaRPr>
          </a:p>
        </p:txBody>
      </p:sp>
      <p:sp>
        <p:nvSpPr>
          <p:cNvPr id="434" name="Google Shape;434;p58"/>
          <p:cNvSpPr txBox="1"/>
          <p:nvPr/>
        </p:nvSpPr>
        <p:spPr>
          <a:xfrm>
            <a:off x="3127949" y="3174891"/>
            <a:ext cx="4549140" cy="4114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100"/>
              <a:buFont typeface="Arial"/>
              <a:buNone/>
            </a:pPr>
            <a:r>
              <a:rPr b="0" i="1" lang="es" sz="1100" u="none" cap="none" strike="noStrike">
                <a:solidFill>
                  <a:srgbClr val="666666"/>
                </a:solidFill>
                <a:latin typeface="Calibri"/>
                <a:ea typeface="Calibri"/>
                <a:cs typeface="Calibri"/>
                <a:sym typeface="Calibri"/>
              </a:rPr>
              <a:t>*la variable </a:t>
            </a:r>
            <a:r>
              <a:rPr b="1" i="1" lang="es" sz="1100" u="none" cap="none" strike="noStrike">
                <a:solidFill>
                  <a:srgbClr val="666666"/>
                </a:solidFill>
                <a:latin typeface="Calibri"/>
                <a:ea typeface="Calibri"/>
                <a:cs typeface="Calibri"/>
                <a:sym typeface="Calibri"/>
              </a:rPr>
              <a:t>app </a:t>
            </a:r>
            <a:r>
              <a:rPr b="0" i="1" lang="es" sz="1100" u="none" cap="none" strike="noStrike">
                <a:solidFill>
                  <a:srgbClr val="666666"/>
                </a:solidFill>
                <a:latin typeface="Calibri"/>
                <a:ea typeface="Calibri"/>
                <a:cs typeface="Calibri"/>
                <a:sym typeface="Calibri"/>
              </a:rPr>
              <a:t>de express puede escuchar a todos los métodos HTTP, entre ellos </a:t>
            </a:r>
            <a:r>
              <a:rPr b="1" i="1" lang="es" sz="1100" u="none" cap="none" strike="noStrike">
                <a:solidFill>
                  <a:srgbClr val="666666"/>
                </a:solidFill>
                <a:latin typeface="Calibri"/>
                <a:ea typeface="Calibri"/>
                <a:cs typeface="Calibri"/>
                <a:sym typeface="Calibri"/>
              </a:rPr>
              <a:t>GET</a:t>
            </a:r>
            <a:r>
              <a:rPr b="0" i="1" lang="es" sz="1100" u="none" cap="none" strike="noStrike">
                <a:solidFill>
                  <a:srgbClr val="666666"/>
                </a:solidFill>
                <a:latin typeface="Calibri"/>
                <a:ea typeface="Calibri"/>
                <a:cs typeface="Calibri"/>
                <a:sym typeface="Calibri"/>
              </a:rPr>
              <a:t>, </a:t>
            </a:r>
            <a:r>
              <a:rPr b="1" i="1" lang="es" sz="1100" u="none" cap="none" strike="noStrike">
                <a:solidFill>
                  <a:srgbClr val="666666"/>
                </a:solidFill>
                <a:latin typeface="Calibri"/>
                <a:ea typeface="Calibri"/>
                <a:cs typeface="Calibri"/>
                <a:sym typeface="Calibri"/>
              </a:rPr>
              <a:t>POST</a:t>
            </a:r>
            <a:r>
              <a:rPr b="0" i="1" lang="es" sz="1100" u="none" cap="none" strike="noStrike">
                <a:solidFill>
                  <a:srgbClr val="666666"/>
                </a:solidFill>
                <a:latin typeface="Calibri"/>
                <a:ea typeface="Calibri"/>
                <a:cs typeface="Calibri"/>
                <a:sym typeface="Calibri"/>
              </a:rPr>
              <a:t>, </a:t>
            </a:r>
            <a:r>
              <a:rPr b="1" i="1" lang="es" sz="1100" u="none" cap="none" strike="noStrike">
                <a:solidFill>
                  <a:srgbClr val="666666"/>
                </a:solidFill>
                <a:latin typeface="Calibri"/>
                <a:ea typeface="Calibri"/>
                <a:cs typeface="Calibri"/>
                <a:sym typeface="Calibri"/>
              </a:rPr>
              <a:t>PATCH</a:t>
            </a:r>
            <a:r>
              <a:rPr b="0" i="1" lang="es" sz="1100" u="none" cap="none" strike="noStrike">
                <a:solidFill>
                  <a:srgbClr val="666666"/>
                </a:solidFill>
                <a:latin typeface="Calibri"/>
                <a:ea typeface="Calibri"/>
                <a:cs typeface="Calibri"/>
                <a:sym typeface="Calibri"/>
              </a:rPr>
              <a:t>, </a:t>
            </a:r>
            <a:r>
              <a:rPr b="1" i="1" lang="es" sz="1100" u="none" cap="none" strike="noStrike">
                <a:solidFill>
                  <a:srgbClr val="666666"/>
                </a:solidFill>
                <a:latin typeface="Calibri"/>
                <a:ea typeface="Calibri"/>
                <a:cs typeface="Calibri"/>
                <a:sym typeface="Calibri"/>
              </a:rPr>
              <a:t>PUT </a:t>
            </a:r>
            <a:r>
              <a:rPr b="0" i="1" lang="es" sz="1100" u="none" cap="none" strike="noStrike">
                <a:solidFill>
                  <a:srgbClr val="666666"/>
                </a:solidFill>
                <a:latin typeface="Calibri"/>
                <a:ea typeface="Calibri"/>
                <a:cs typeface="Calibri"/>
                <a:sym typeface="Calibri"/>
              </a:rPr>
              <a:t>y </a:t>
            </a:r>
            <a:r>
              <a:rPr b="1" i="1" lang="es" sz="1100" u="none" cap="none" strike="noStrike">
                <a:solidFill>
                  <a:srgbClr val="666666"/>
                </a:solidFill>
                <a:latin typeface="Calibri"/>
                <a:ea typeface="Calibri"/>
                <a:cs typeface="Calibri"/>
                <a:sym typeface="Calibri"/>
              </a:rPr>
              <a:t>DELETE</a:t>
            </a:r>
            <a:r>
              <a:rPr b="0" i="1" lang="es" sz="1100" u="none" cap="none" strike="noStrike">
                <a:solidFill>
                  <a:srgbClr val="666666"/>
                </a:solidFill>
                <a:latin typeface="Calibri"/>
                <a:ea typeface="Calibri"/>
                <a:cs typeface="Calibri"/>
                <a:sym typeface="Calibri"/>
              </a:rPr>
              <a:t>, entre otros.</a:t>
            </a:r>
            <a:endParaRPr b="0" i="0" sz="1100" u="none" cap="none" strike="noStrike">
              <a:solidFill>
                <a:srgbClr val="000000"/>
              </a:solidFill>
              <a:latin typeface="Calibri"/>
              <a:ea typeface="Calibri"/>
              <a:cs typeface="Calibri"/>
              <a:sym typeface="Calibri"/>
            </a:endParaRPr>
          </a:p>
        </p:txBody>
      </p:sp>
      <p:sp>
        <p:nvSpPr>
          <p:cNvPr id="435" name="Google Shape;435;p58"/>
          <p:cNvSpPr txBox="1"/>
          <p:nvPr/>
        </p:nvSpPr>
        <p:spPr>
          <a:xfrm>
            <a:off x="3174749" y="3838162"/>
            <a:ext cx="333184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0" lang="es" sz="1100" u="sng" cap="none" strike="noStrike">
                <a:solidFill>
                  <a:srgbClr val="666666"/>
                </a:solidFill>
                <a:latin typeface="Times New Roman"/>
                <a:ea typeface="Times New Roman"/>
                <a:cs typeface="Times New Roman"/>
                <a:sym typeface="Times New Roman"/>
              </a:rPr>
              <a:t>  </a:t>
            </a:r>
            <a:r>
              <a:rPr b="1" i="1" lang="es" sz="1100" u="none" cap="none" strike="noStrike">
                <a:solidFill>
                  <a:srgbClr val="666666"/>
                </a:solidFill>
                <a:latin typeface="Calibri"/>
                <a:ea typeface="Calibri"/>
                <a:cs typeface="Calibri"/>
                <a:sym typeface="Calibri"/>
              </a:rPr>
              <a:t>dirname </a:t>
            </a:r>
            <a:r>
              <a:rPr b="0" i="1" lang="es" sz="1100" u="none" cap="none" strike="noStrike">
                <a:solidFill>
                  <a:srgbClr val="666666"/>
                </a:solidFill>
                <a:latin typeface="Calibri"/>
                <a:ea typeface="Calibri"/>
                <a:cs typeface="Calibri"/>
                <a:sym typeface="Calibri"/>
              </a:rPr>
              <a:t>nos permite tomar como referencia</a:t>
            </a:r>
            <a:endParaRPr b="0" i="0" sz="1100" u="none" cap="none" strike="noStrike">
              <a:solidFill>
                <a:srgbClr val="000000"/>
              </a:solidFill>
              <a:latin typeface="Calibri"/>
              <a:ea typeface="Calibri"/>
              <a:cs typeface="Calibri"/>
              <a:sym typeface="Calibri"/>
            </a:endParaRPr>
          </a:p>
        </p:txBody>
      </p:sp>
      <p:sp>
        <p:nvSpPr>
          <p:cNvPr id="436" name="Google Shape;436;p58"/>
          <p:cNvSpPr txBox="1"/>
          <p:nvPr/>
        </p:nvSpPr>
        <p:spPr>
          <a:xfrm>
            <a:off x="5793740" y="3850850"/>
            <a:ext cx="1257900" cy="169200"/>
          </a:xfrm>
          <a:prstGeom prst="rect">
            <a:avLst/>
          </a:prstGeom>
          <a:solidFill>
            <a:srgbClr val="F7C823"/>
          </a:solidFill>
          <a:ln>
            <a:noFill/>
          </a:ln>
        </p:spPr>
        <p:txBody>
          <a:bodyPr anchorCtr="0" anchor="t" bIns="0" lIns="0" spcFirstLastPara="1" rIns="0" wrap="square" tIns="0">
            <a:spAutoFit/>
          </a:bodyPr>
          <a:lstStyle/>
          <a:p>
            <a:pPr indent="0" lvl="0" marL="0" marR="0" rtl="0" algn="l">
              <a:lnSpc>
                <a:spcPct val="115909"/>
              </a:lnSpc>
              <a:spcBef>
                <a:spcPts val="0"/>
              </a:spcBef>
              <a:spcAft>
                <a:spcPts val="0"/>
              </a:spcAft>
              <a:buClr>
                <a:srgbClr val="000000"/>
              </a:buClr>
              <a:buSzPts val="1100"/>
              <a:buFont typeface="Arial"/>
              <a:buNone/>
            </a:pPr>
            <a:r>
              <a:rPr b="0" i="1" lang="es" sz="1100" u="none" cap="none" strike="noStrike">
                <a:solidFill>
                  <a:srgbClr val="666666"/>
                </a:solidFill>
                <a:latin typeface="Calibri"/>
                <a:ea typeface="Calibri"/>
                <a:cs typeface="Calibri"/>
                <a:sym typeface="Calibri"/>
              </a:rPr>
              <a:t>el lugar actual de</a:t>
            </a:r>
            <a:endParaRPr b="0" i="0" sz="1100" u="none" cap="none" strike="noStrike">
              <a:solidFill>
                <a:srgbClr val="000000"/>
              </a:solidFill>
              <a:latin typeface="Calibri"/>
              <a:ea typeface="Calibri"/>
              <a:cs typeface="Calibri"/>
              <a:sym typeface="Calibri"/>
            </a:endParaRPr>
          </a:p>
        </p:txBody>
      </p:sp>
      <p:sp>
        <p:nvSpPr>
          <p:cNvPr id="437" name="Google Shape;437;p58"/>
          <p:cNvSpPr txBox="1"/>
          <p:nvPr/>
        </p:nvSpPr>
        <p:spPr>
          <a:xfrm>
            <a:off x="3187449" y="4049236"/>
            <a:ext cx="1108075" cy="167640"/>
          </a:xfrm>
          <a:prstGeom prst="rect">
            <a:avLst/>
          </a:prstGeom>
          <a:solidFill>
            <a:srgbClr val="F7C823"/>
          </a:solidFill>
          <a:ln>
            <a:noFill/>
          </a:ln>
        </p:spPr>
        <p:txBody>
          <a:bodyPr anchorCtr="0" anchor="t" bIns="0" lIns="0" spcFirstLastPara="1" rIns="0" wrap="square" tIns="0">
            <a:spAutoFit/>
          </a:bodyPr>
          <a:lstStyle/>
          <a:p>
            <a:pPr indent="0" lvl="0" marL="0" marR="0" rtl="0" algn="l">
              <a:lnSpc>
                <a:spcPct val="115909"/>
              </a:lnSpc>
              <a:spcBef>
                <a:spcPts val="0"/>
              </a:spcBef>
              <a:spcAft>
                <a:spcPts val="0"/>
              </a:spcAft>
              <a:buClr>
                <a:srgbClr val="000000"/>
              </a:buClr>
              <a:buSzPts val="1100"/>
              <a:buFont typeface="Arial"/>
              <a:buNone/>
            </a:pPr>
            <a:r>
              <a:rPr b="0" i="1" lang="es" sz="1100" u="none" cap="none" strike="noStrike">
                <a:solidFill>
                  <a:srgbClr val="666666"/>
                </a:solidFill>
                <a:latin typeface="Calibri"/>
                <a:ea typeface="Calibri"/>
                <a:cs typeface="Calibri"/>
                <a:sym typeface="Calibri"/>
              </a:rPr>
              <a:t>nuestro archivo</a:t>
            </a:r>
            <a:endParaRPr b="0" i="0" sz="1100" u="none" cap="none" strike="noStrike">
              <a:solidFill>
                <a:srgbClr val="000000"/>
              </a:solidFill>
              <a:latin typeface="Calibri"/>
              <a:ea typeface="Calibri"/>
              <a:cs typeface="Calibri"/>
              <a:sym typeface="Calibri"/>
            </a:endParaRPr>
          </a:p>
        </p:txBody>
      </p:sp>
      <p:sp>
        <p:nvSpPr>
          <p:cNvPr id="438" name="Google Shape;438;p58"/>
          <p:cNvSpPr txBox="1"/>
          <p:nvPr/>
        </p:nvSpPr>
        <p:spPr>
          <a:xfrm>
            <a:off x="4306239" y="4030948"/>
            <a:ext cx="362839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s" sz="1100" u="none" cap="none" strike="noStrike">
                <a:solidFill>
                  <a:srgbClr val="666666"/>
                </a:solidFill>
                <a:latin typeface="Calibri"/>
                <a:ea typeface="Calibri"/>
                <a:cs typeface="Calibri"/>
                <a:sym typeface="Calibri"/>
              </a:rPr>
              <a:t>dentro del servidor y </a:t>
            </a:r>
            <a:r>
              <a:rPr b="1" i="1" lang="es" sz="1100" u="none" cap="none" strike="noStrike">
                <a:solidFill>
                  <a:srgbClr val="666666"/>
                </a:solidFill>
                <a:latin typeface="Calibri"/>
                <a:ea typeface="Calibri"/>
                <a:cs typeface="Calibri"/>
                <a:sym typeface="Calibri"/>
              </a:rPr>
              <a:t>llegar a un recurso </a:t>
            </a:r>
            <a:r>
              <a:rPr b="0" i="1" lang="es" sz="1100" u="none" cap="none" strike="noStrike">
                <a:solidFill>
                  <a:srgbClr val="666666"/>
                </a:solidFill>
                <a:latin typeface="Calibri"/>
                <a:ea typeface="Calibri"/>
                <a:cs typeface="Calibri"/>
                <a:sym typeface="Calibri"/>
              </a:rPr>
              <a:t>desde esa</a:t>
            </a:r>
            <a:endParaRPr b="0" i="0" sz="1100" u="none" cap="none" strike="noStrike">
              <a:solidFill>
                <a:srgbClr val="000000"/>
              </a:solidFill>
              <a:latin typeface="Calibri"/>
              <a:ea typeface="Calibri"/>
              <a:cs typeface="Calibri"/>
              <a:sym typeface="Calibri"/>
            </a:endParaRPr>
          </a:p>
        </p:txBody>
      </p:sp>
      <p:sp>
        <p:nvSpPr>
          <p:cNvPr id="439" name="Google Shape;439;p58"/>
          <p:cNvSpPr txBox="1"/>
          <p:nvPr/>
        </p:nvSpPr>
        <p:spPr>
          <a:xfrm>
            <a:off x="3174749" y="4223734"/>
            <a:ext cx="35369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s" sz="1100" u="none" cap="none" strike="noStrike">
                <a:solidFill>
                  <a:srgbClr val="666666"/>
                </a:solidFill>
                <a:latin typeface="Calibri"/>
                <a:ea typeface="Calibri"/>
                <a:cs typeface="Calibri"/>
                <a:sym typeface="Calibri"/>
              </a:rPr>
              <a:t>ruta.</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9"/>
          <p:cNvPicPr preferRelativeResize="0"/>
          <p:nvPr/>
        </p:nvPicPr>
        <p:blipFill rotWithShape="1">
          <a:blip r:embed="rId3">
            <a:alphaModFix/>
          </a:blip>
          <a:srcRect b="0" l="0" r="0" t="0"/>
          <a:stretch/>
        </p:blipFill>
        <p:spPr>
          <a:xfrm>
            <a:off x="8078975" y="4699099"/>
            <a:ext cx="558474" cy="300724"/>
          </a:xfrm>
          <a:prstGeom prst="rect">
            <a:avLst/>
          </a:prstGeom>
          <a:noFill/>
          <a:ln>
            <a:noFill/>
          </a:ln>
        </p:spPr>
      </p:pic>
      <p:grpSp>
        <p:nvGrpSpPr>
          <p:cNvPr id="445" name="Google Shape;445;p59"/>
          <p:cNvGrpSpPr/>
          <p:nvPr/>
        </p:nvGrpSpPr>
        <p:grpSpPr>
          <a:xfrm>
            <a:off x="0" y="0"/>
            <a:ext cx="9144000" cy="513080"/>
            <a:chOff x="0" y="0"/>
            <a:chExt cx="9144000" cy="513080"/>
          </a:xfrm>
        </p:grpSpPr>
        <p:sp>
          <p:nvSpPr>
            <p:cNvPr id="446" name="Google Shape;446;p59"/>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p59"/>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448" name="Google Shape;448;p59"/>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449" name="Google Shape;449;p59"/>
          <p:cNvSpPr txBox="1"/>
          <p:nvPr>
            <p:ph type="title"/>
          </p:nvPr>
        </p:nvSpPr>
        <p:spPr>
          <a:xfrm>
            <a:off x="384725" y="658100"/>
            <a:ext cx="48543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Respondiendo a rutas</a:t>
            </a:r>
            <a:endParaRPr sz="2400">
              <a:solidFill>
                <a:srgbClr val="414141"/>
              </a:solidFill>
              <a:latin typeface="Montserrat"/>
              <a:ea typeface="Montserrat"/>
              <a:cs typeface="Montserrat"/>
              <a:sym typeface="Montserrat"/>
            </a:endParaRPr>
          </a:p>
        </p:txBody>
      </p:sp>
      <p:sp>
        <p:nvSpPr>
          <p:cNvPr id="450" name="Google Shape;450;p59"/>
          <p:cNvSpPr txBox="1"/>
          <p:nvPr/>
        </p:nvSpPr>
        <p:spPr>
          <a:xfrm>
            <a:off x="384725" y="1148586"/>
            <a:ext cx="8074800" cy="513000"/>
          </a:xfrm>
          <a:prstGeom prst="rect">
            <a:avLst/>
          </a:prstGeom>
          <a:noFill/>
          <a:ln>
            <a:noFill/>
          </a:ln>
        </p:spPr>
        <p:txBody>
          <a:bodyPr anchorCtr="0" anchor="t" bIns="0" lIns="0" spcFirstLastPara="1" rIns="0" wrap="square" tIns="11425">
            <a:normAutofit fontScale="92500" lnSpcReduction="20000"/>
          </a:bodyPr>
          <a:lstStyle/>
          <a:p>
            <a:pPr indent="0" lvl="0" marL="12700" marR="5080" rtl="0" algn="l">
              <a:lnSpc>
                <a:spcPct val="143000"/>
              </a:lnSpc>
              <a:spcBef>
                <a:spcPts val="0"/>
              </a:spcBef>
              <a:spcAft>
                <a:spcPts val="0"/>
              </a:spcAft>
              <a:buClr>
                <a:srgbClr val="000000"/>
              </a:buClr>
              <a:buSzPct val="100000"/>
              <a:buFont typeface="Arial"/>
              <a:buNone/>
            </a:pPr>
            <a:r>
              <a:rPr b="0" i="0" lang="es" sz="1400" u="none" cap="none" strike="noStrike">
                <a:solidFill>
                  <a:srgbClr val="595959"/>
                </a:solidFill>
                <a:latin typeface="Montserrat"/>
                <a:ea typeface="Montserrat"/>
                <a:cs typeface="Montserrat"/>
                <a:sym typeface="Montserrat"/>
              </a:rPr>
              <a:t>Tenemos un archivo </a:t>
            </a:r>
            <a:r>
              <a:rPr b="0" i="0" lang="es" sz="1400" u="none" cap="none" strike="noStrike">
                <a:solidFill>
                  <a:srgbClr val="F7C823"/>
                </a:solidFill>
                <a:highlight>
                  <a:srgbClr val="414141"/>
                </a:highlight>
                <a:latin typeface="Montserrat"/>
                <a:ea typeface="Montserrat"/>
                <a:cs typeface="Montserrat"/>
                <a:sym typeface="Montserrat"/>
              </a:rPr>
              <a:t>items.json</a:t>
            </a:r>
            <a:r>
              <a:rPr b="0" i="0" lang="es" sz="1400" u="none" cap="none" strike="noStrike">
                <a:solidFill>
                  <a:srgbClr val="595959"/>
                </a:solidFill>
                <a:latin typeface="Montserrat"/>
                <a:ea typeface="Montserrat"/>
                <a:cs typeface="Montserrat"/>
                <a:sym typeface="Montserrat"/>
              </a:rPr>
              <a:t>, el cual </a:t>
            </a:r>
            <a:r>
              <a:rPr b="1" i="0" lang="es" sz="1400" u="none" cap="none" strike="noStrike">
                <a:solidFill>
                  <a:srgbClr val="595959"/>
                </a:solidFill>
                <a:latin typeface="Montserrat"/>
                <a:ea typeface="Montserrat"/>
                <a:cs typeface="Montserrat"/>
                <a:sym typeface="Montserrat"/>
              </a:rPr>
              <a:t>queremos leer </a:t>
            </a:r>
            <a:r>
              <a:rPr b="0" i="0" lang="es" sz="1400" u="none" cap="none" strike="noStrike">
                <a:solidFill>
                  <a:srgbClr val="595959"/>
                </a:solidFill>
                <a:latin typeface="Montserrat"/>
                <a:ea typeface="Montserrat"/>
                <a:cs typeface="Montserrat"/>
                <a:sym typeface="Montserrat"/>
              </a:rPr>
              <a:t>y </a:t>
            </a:r>
            <a:r>
              <a:rPr b="1" i="0" lang="es" sz="1400" u="none" cap="none" strike="noStrike">
                <a:solidFill>
                  <a:srgbClr val="7685E6"/>
                </a:solidFill>
                <a:latin typeface="Montserrat"/>
                <a:ea typeface="Montserrat"/>
                <a:cs typeface="Montserrat"/>
                <a:sym typeface="Montserrat"/>
              </a:rPr>
              <a:t>devolver </a:t>
            </a:r>
            <a:r>
              <a:rPr b="0" i="0" lang="es" sz="1400" u="none" cap="none" strike="noStrike">
                <a:solidFill>
                  <a:srgbClr val="595959"/>
                </a:solidFill>
                <a:latin typeface="Montserrat"/>
                <a:ea typeface="Montserrat"/>
                <a:cs typeface="Montserrat"/>
                <a:sym typeface="Montserrat"/>
              </a:rPr>
              <a:t>cuando un cliente pida la ruta </a:t>
            </a:r>
            <a:r>
              <a:rPr b="0" i="0" lang="es" sz="1400" u="none" cap="none" strike="noStrike">
                <a:solidFill>
                  <a:srgbClr val="F08D49"/>
                </a:solidFill>
                <a:highlight>
                  <a:srgbClr val="414141"/>
                </a:highlight>
                <a:latin typeface="Montserrat"/>
                <a:ea typeface="Montserrat"/>
                <a:cs typeface="Montserrat"/>
                <a:sym typeface="Montserrat"/>
              </a:rPr>
              <a:t>"/items"</a:t>
            </a:r>
            <a:r>
              <a:rPr b="0" i="0" lang="es" sz="1400" u="none" cap="none" strike="noStrike">
                <a:solidFill>
                  <a:srgbClr val="595959"/>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
        <p:nvSpPr>
          <p:cNvPr id="451" name="Google Shape;451;p59"/>
          <p:cNvSpPr txBox="1"/>
          <p:nvPr/>
        </p:nvSpPr>
        <p:spPr>
          <a:xfrm>
            <a:off x="396825" y="1969124"/>
            <a:ext cx="7060565" cy="1004569"/>
          </a:xfrm>
          <a:prstGeom prst="rect">
            <a:avLst/>
          </a:prstGeom>
          <a:solidFill>
            <a:srgbClr val="414141"/>
          </a:solidFill>
          <a:ln>
            <a:noFill/>
          </a:ln>
        </p:spPr>
        <p:txBody>
          <a:bodyPr anchorCtr="0" anchor="t" bIns="0" lIns="0" spcFirstLastPara="1" rIns="0" wrap="square" tIns="80000">
            <a:spAutoFit/>
          </a:bodyPr>
          <a:lstStyle/>
          <a:p>
            <a:pPr indent="0" lvl="0" marL="85725" marR="0" rtl="0" algn="l">
              <a:lnSpc>
                <a:spcPct val="100000"/>
              </a:lnSpc>
              <a:spcBef>
                <a:spcPts val="0"/>
              </a:spcBef>
              <a:spcAft>
                <a:spcPts val="0"/>
              </a:spcAft>
              <a:buClr>
                <a:srgbClr val="000000"/>
              </a:buClr>
              <a:buSzPts val="1050"/>
              <a:buFont typeface="Arial"/>
              <a:buNone/>
            </a:pPr>
            <a:r>
              <a:rPr b="0" i="0" lang="es" sz="1050" u="none" cap="none" strike="noStrike">
                <a:solidFill>
                  <a:srgbClr val="FF7EDB"/>
                </a:solidFill>
                <a:latin typeface="Courier New"/>
                <a:ea typeface="Courier New"/>
                <a:cs typeface="Courier New"/>
                <a:sym typeface="Courier New"/>
              </a:rPr>
              <a:t>app</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get</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8B38"/>
                </a:solidFill>
                <a:latin typeface="Courier New"/>
                <a:ea typeface="Courier New"/>
                <a:cs typeface="Courier New"/>
                <a:sym typeface="Courier New"/>
              </a:rPr>
              <a:t>"/items"</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=&gt; </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0" lang="es" sz="1050" u="none" cap="none" strike="noStrike">
                <a:solidFill>
                  <a:srgbClr val="FDDE5D"/>
                </a:solidFill>
                <a:latin typeface="Courier New"/>
                <a:ea typeface="Courier New"/>
                <a:cs typeface="Courier New"/>
                <a:sym typeface="Courier New"/>
              </a:rPr>
              <a:t>const </a:t>
            </a:r>
            <a:r>
              <a:rPr b="0" i="0" lang="es" sz="1050" u="none" cap="none" strike="noStrike">
                <a:solidFill>
                  <a:srgbClr val="FF7EDB"/>
                </a:solidFill>
                <a:latin typeface="Courier New"/>
                <a:ea typeface="Courier New"/>
                <a:cs typeface="Courier New"/>
                <a:sym typeface="Courier New"/>
              </a:rPr>
              <a:t>getItems </a:t>
            </a:r>
            <a:r>
              <a:rPr b="0" i="0" lang="es" sz="1050" u="none" cap="none" strike="noStrike">
                <a:solidFill>
                  <a:srgbClr val="FFFFFF"/>
                </a:solidFill>
                <a:latin typeface="Courier New"/>
                <a:ea typeface="Courier New"/>
                <a:cs typeface="Courier New"/>
                <a:sym typeface="Courier New"/>
              </a:rPr>
              <a:t>= </a:t>
            </a:r>
            <a:r>
              <a:rPr b="0" i="0" lang="es" sz="1050" u="none" cap="none" strike="noStrike">
                <a:solidFill>
                  <a:srgbClr val="FD4450"/>
                </a:solidFill>
                <a:latin typeface="Courier New"/>
                <a:ea typeface="Courier New"/>
                <a:cs typeface="Courier New"/>
                <a:sym typeface="Courier New"/>
              </a:rPr>
              <a:t>fs</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readFileSync</a:t>
            </a:r>
            <a:r>
              <a:rPr b="0" i="0" lang="es" sz="1050" u="none" cap="none" strike="noStrike">
                <a:solidFill>
                  <a:srgbClr val="BBBBBB"/>
                </a:solidFill>
                <a:latin typeface="Courier New"/>
                <a:ea typeface="Courier New"/>
                <a:cs typeface="Courier New"/>
                <a:sym typeface="Courier New"/>
              </a:rPr>
              <a:t>(</a:t>
            </a:r>
            <a:r>
              <a:rPr b="0" i="0" lang="es" sz="1050" u="sng" cap="none" strike="noStrike">
                <a:solidFill>
                  <a:srgbClr val="FF7EDB"/>
                </a:solidFill>
                <a:latin typeface="Times New Roman"/>
                <a:ea typeface="Times New Roman"/>
                <a:cs typeface="Times New Roman"/>
                <a:sym typeface="Times New Roman"/>
              </a:rPr>
              <a:t>  </a:t>
            </a:r>
            <a:r>
              <a:rPr b="0" i="0" lang="es" sz="1050" u="none" cap="none" strike="noStrike">
                <a:solidFill>
                  <a:srgbClr val="FF7EDB"/>
                </a:solidFill>
                <a:latin typeface="Courier New"/>
                <a:ea typeface="Courier New"/>
                <a:cs typeface="Courier New"/>
                <a:sym typeface="Courier New"/>
              </a:rPr>
              <a:t>dirname </a:t>
            </a:r>
            <a:r>
              <a:rPr b="0" i="0" lang="es" sz="1050" u="none" cap="none" strike="noStrike">
                <a:solidFill>
                  <a:srgbClr val="FDDE5D"/>
                </a:solidFill>
                <a:latin typeface="Courier New"/>
                <a:ea typeface="Courier New"/>
                <a:cs typeface="Courier New"/>
                <a:sym typeface="Courier New"/>
              </a:rPr>
              <a:t>+ </a:t>
            </a:r>
            <a:r>
              <a:rPr b="0" i="0" lang="es" sz="1050" u="none" cap="none" strike="noStrike">
                <a:solidFill>
                  <a:srgbClr val="FF8B38"/>
                </a:solidFill>
                <a:latin typeface="Courier New"/>
                <a:ea typeface="Courier New"/>
                <a:cs typeface="Courier New"/>
                <a:sym typeface="Courier New"/>
              </a:rPr>
              <a:t>'/data/items.json'</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send</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7EDB"/>
                </a:solidFill>
                <a:latin typeface="Courier New"/>
                <a:ea typeface="Courier New"/>
                <a:cs typeface="Courier New"/>
                <a:sym typeface="Courier New"/>
              </a:rPr>
              <a:t>JSON</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parse</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7EDB"/>
                </a:solidFill>
                <a:latin typeface="Courier New"/>
                <a:ea typeface="Courier New"/>
                <a:cs typeface="Courier New"/>
                <a:sym typeface="Courier New"/>
              </a:rPr>
              <a:t>getItems</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sp>
        <p:nvSpPr>
          <p:cNvPr id="452" name="Google Shape;452;p59"/>
          <p:cNvSpPr txBox="1"/>
          <p:nvPr/>
        </p:nvSpPr>
        <p:spPr>
          <a:xfrm>
            <a:off x="417425" y="4100175"/>
            <a:ext cx="8042100" cy="166200"/>
          </a:xfrm>
          <a:prstGeom prst="rect">
            <a:avLst/>
          </a:prstGeom>
          <a:noFill/>
          <a:ln>
            <a:noFill/>
          </a:ln>
        </p:spPr>
        <p:txBody>
          <a:bodyPr anchorCtr="0" anchor="t" bIns="0" lIns="0" spcFirstLastPara="1" rIns="0" wrap="square" tIns="12050">
            <a:spAutoFit/>
          </a:bodyPr>
          <a:lstStyle/>
          <a:p>
            <a:pPr indent="0" lvl="0" marL="12700" marR="0" rtl="0" algn="l">
              <a:lnSpc>
                <a:spcPct val="141200"/>
              </a:lnSpc>
              <a:spcBef>
                <a:spcPts val="0"/>
              </a:spcBef>
              <a:spcAft>
                <a:spcPts val="0"/>
              </a:spcAft>
              <a:buClr>
                <a:srgbClr val="000000"/>
              </a:buClr>
              <a:buSzPts val="1000"/>
              <a:buFont typeface="Arial"/>
              <a:buNone/>
            </a:pPr>
            <a:r>
              <a:rPr b="1" i="0" lang="es" sz="1000" u="none" cap="none" strike="noStrike">
                <a:solidFill>
                  <a:srgbClr val="595959"/>
                </a:solidFill>
                <a:latin typeface="Calibri"/>
                <a:ea typeface="Calibri"/>
                <a:cs typeface="Calibri"/>
                <a:sym typeface="Calibri"/>
              </a:rPr>
              <a:t>*readFileSync nos devuelve un string o cadena de texto con la información y nosotros la convertimos a JSON a través del método JSON.parse().</a:t>
            </a:r>
            <a:endParaRPr b="0" i="0" sz="1000" u="none" cap="none" strike="noStrike">
              <a:solidFill>
                <a:srgbClr val="000000"/>
              </a:solidFill>
              <a:latin typeface="Calibri"/>
              <a:ea typeface="Calibri"/>
              <a:cs typeface="Calibri"/>
              <a:sym typeface="Calibri"/>
            </a:endParaRPr>
          </a:p>
        </p:txBody>
      </p:sp>
      <p:sp>
        <p:nvSpPr>
          <p:cNvPr id="453" name="Google Shape;453;p59"/>
          <p:cNvSpPr txBox="1"/>
          <p:nvPr/>
        </p:nvSpPr>
        <p:spPr>
          <a:xfrm>
            <a:off x="384725" y="3137916"/>
            <a:ext cx="8074800" cy="908400"/>
          </a:xfrm>
          <a:prstGeom prst="rect">
            <a:avLst/>
          </a:prstGeom>
          <a:noFill/>
          <a:ln>
            <a:noFill/>
          </a:ln>
        </p:spPr>
        <p:txBody>
          <a:bodyPr anchorCtr="0" anchor="t" bIns="0" lIns="0" spcFirstLastPara="1" rIns="0" wrap="square" tIns="11425">
            <a:normAutofit lnSpcReduction="10000"/>
          </a:bodyPr>
          <a:lstStyle/>
          <a:p>
            <a:pPr indent="0" lvl="0" marL="12700" marR="5080" rtl="0" algn="l">
              <a:lnSpc>
                <a:spcPct val="143000"/>
              </a:lnSpc>
              <a:spcBef>
                <a:spcPts val="0"/>
              </a:spcBef>
              <a:spcAft>
                <a:spcPts val="0"/>
              </a:spcAft>
              <a:buClr>
                <a:srgbClr val="000000"/>
              </a:buClr>
              <a:buSzPts val="1100"/>
              <a:buFont typeface="Arial"/>
              <a:buNone/>
            </a:pPr>
            <a:r>
              <a:rPr b="0" i="0" lang="es" sz="1400" u="none" cap="none" strike="noStrike">
                <a:solidFill>
                  <a:srgbClr val="595959"/>
                </a:solidFill>
                <a:latin typeface="Montserrat"/>
                <a:ea typeface="Montserrat"/>
                <a:cs typeface="Montserrat"/>
                <a:sym typeface="Montserrat"/>
              </a:rPr>
              <a:t>En este caso si </a:t>
            </a:r>
            <a:r>
              <a:rPr b="1" i="0" lang="es" sz="1400" u="none" cap="none" strike="noStrike">
                <a:solidFill>
                  <a:srgbClr val="595959"/>
                </a:solidFill>
                <a:latin typeface="Montserrat"/>
                <a:ea typeface="Montserrat"/>
                <a:cs typeface="Montserrat"/>
                <a:sym typeface="Montserrat"/>
              </a:rPr>
              <a:t>entramos</a:t>
            </a:r>
            <a:r>
              <a:rPr b="0" i="0" lang="es" sz="1400" u="none" cap="none" strike="noStrike">
                <a:solidFill>
                  <a:srgbClr val="595959"/>
                </a:solidFill>
                <a:latin typeface="Montserrat"/>
                <a:ea typeface="Montserrat"/>
                <a:cs typeface="Montserrat"/>
                <a:sym typeface="Montserrat"/>
              </a:rPr>
              <a:t> a </a:t>
            </a:r>
            <a:r>
              <a:rPr b="0" i="0" lang="es" sz="1400" u="none" cap="none" strike="noStrike">
                <a:solidFill>
                  <a:srgbClr val="595959"/>
                </a:solidFill>
                <a:highlight>
                  <a:srgbClr val="F1C131"/>
                </a:highlight>
                <a:latin typeface="Montserrat"/>
                <a:ea typeface="Montserrat"/>
                <a:cs typeface="Montserrat"/>
                <a:sym typeface="Montserrat"/>
              </a:rPr>
              <a:t>localhost:3000</a:t>
            </a:r>
            <a:r>
              <a:rPr b="0" i="0" lang="es" sz="1400" u="none" cap="none" strike="noStrike">
                <a:solidFill>
                  <a:srgbClr val="595959"/>
                </a:solidFill>
                <a:latin typeface="Montserrat"/>
                <a:ea typeface="Montserrat"/>
                <a:cs typeface="Montserrat"/>
                <a:sym typeface="Montserrat"/>
              </a:rPr>
              <a:t> seguiremos obteniendo nuestro archivo </a:t>
            </a:r>
            <a:r>
              <a:rPr b="0" i="0" lang="es" sz="1400" u="none" cap="none" strike="noStrike">
                <a:solidFill>
                  <a:schemeClr val="lt2"/>
                </a:solidFill>
                <a:highlight>
                  <a:srgbClr val="E15BBA"/>
                </a:highlight>
                <a:latin typeface="Montserrat"/>
                <a:ea typeface="Montserrat"/>
                <a:cs typeface="Montserrat"/>
                <a:sym typeface="Montserrat"/>
              </a:rPr>
              <a:t>index.html</a:t>
            </a:r>
            <a:r>
              <a:rPr b="0" i="0" lang="es" sz="1400" u="none" cap="none" strike="noStrike">
                <a:solidFill>
                  <a:srgbClr val="595959"/>
                </a:solidFill>
                <a:latin typeface="Montserrat"/>
                <a:ea typeface="Montserrat"/>
                <a:cs typeface="Montserrat"/>
                <a:sym typeface="Montserrat"/>
              </a:rPr>
              <a:t> (estático) pero </a:t>
            </a:r>
            <a:r>
              <a:rPr b="0" i="0" lang="es" sz="1400" u="sng" cap="none" strike="noStrike">
                <a:solidFill>
                  <a:srgbClr val="595959"/>
                </a:solidFill>
                <a:latin typeface="Montserrat"/>
                <a:ea typeface="Montserrat"/>
                <a:cs typeface="Montserrat"/>
                <a:sym typeface="Montserrat"/>
              </a:rPr>
              <a:t>si solicitamos esta ruta</a:t>
            </a:r>
            <a:r>
              <a:rPr b="0" i="0" lang="es" sz="1400" u="none" cap="none" strike="noStrike">
                <a:solidFill>
                  <a:srgbClr val="595959"/>
                </a:solidFill>
                <a:latin typeface="Montserrat"/>
                <a:ea typeface="Montserrat"/>
                <a:cs typeface="Montserrat"/>
                <a:sym typeface="Montserrat"/>
              </a:rPr>
              <a:t> nos devolverá un</a:t>
            </a:r>
            <a:r>
              <a:rPr b="0" i="0" lang="es" sz="1400" u="none" cap="none" strike="noStrike">
                <a:solidFill>
                  <a:srgbClr val="595959"/>
                </a:solidFill>
                <a:highlight>
                  <a:srgbClr val="F1C131"/>
                </a:highlight>
                <a:latin typeface="Montserrat"/>
                <a:ea typeface="Montserrat"/>
                <a:cs typeface="Montserrat"/>
                <a:sym typeface="Montserrat"/>
              </a:rPr>
              <a:t> array con los </a:t>
            </a:r>
            <a:r>
              <a:rPr b="1" i="0" lang="es" sz="1400" u="none" cap="none" strike="noStrike">
                <a:solidFill>
                  <a:srgbClr val="595959"/>
                </a:solidFill>
                <a:highlight>
                  <a:srgbClr val="F1C131"/>
                </a:highlight>
                <a:latin typeface="Montserrat"/>
                <a:ea typeface="Montserrat"/>
                <a:cs typeface="Montserrat"/>
                <a:sym typeface="Montserrat"/>
              </a:rPr>
              <a:t>productos</a:t>
            </a:r>
            <a:r>
              <a:rPr b="0" i="0" lang="es" sz="1400" u="none" cap="none" strike="noStrike">
                <a:solidFill>
                  <a:srgbClr val="595959"/>
                </a:solidFill>
                <a:highlight>
                  <a:srgbClr val="F1C131"/>
                </a:highlight>
                <a:latin typeface="Montserrat"/>
                <a:ea typeface="Montserrat"/>
                <a:cs typeface="Montserrat"/>
                <a:sym typeface="Montserrat"/>
              </a:rPr>
              <a:t> en formato JSON.</a:t>
            </a:r>
            <a:endParaRPr b="0" i="0" sz="1400" u="none" cap="none" strike="noStrike">
              <a:solidFill>
                <a:srgbClr val="595959"/>
              </a:solidFill>
              <a:highlight>
                <a:srgbClr val="F1C13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563275" y="1079380"/>
            <a:ext cx="8017500" cy="1551900"/>
          </a:xfrm>
          <a:prstGeom prst="rect">
            <a:avLst/>
          </a:prstGeom>
          <a:noFill/>
          <a:ln>
            <a:noFill/>
          </a:ln>
        </p:spPr>
        <p:txBody>
          <a:bodyPr anchorCtr="0" anchor="t" bIns="0" lIns="0" spcFirstLastPara="1" rIns="0" wrap="square" tIns="927075">
            <a:spAutoFit/>
          </a:bodyPr>
          <a:lstStyle/>
          <a:p>
            <a:pPr indent="0" lvl="0" marL="12700" rtl="0" algn="l">
              <a:lnSpc>
                <a:spcPct val="100000"/>
              </a:lnSpc>
              <a:spcBef>
                <a:spcPts val="0"/>
              </a:spcBef>
              <a:spcAft>
                <a:spcPts val="0"/>
              </a:spcAft>
              <a:buSzPts val="1400"/>
              <a:buNone/>
            </a:pPr>
            <a:r>
              <a:rPr lang="es" sz="4000">
                <a:solidFill>
                  <a:srgbClr val="414141"/>
                </a:solidFill>
                <a:latin typeface="Montserrat"/>
                <a:ea typeface="Montserrat"/>
                <a:cs typeface="Montserrat"/>
                <a:sym typeface="Montserrat"/>
              </a:rPr>
              <a:t>Rutas Parametrizadas</a:t>
            </a:r>
            <a:endParaRPr sz="40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15"/>
          <p:cNvPicPr preferRelativeResize="0"/>
          <p:nvPr/>
        </p:nvPicPr>
        <p:blipFill rotWithShape="1">
          <a:blip r:embed="rId3">
            <a:alphaModFix/>
          </a:blip>
          <a:srcRect b="0" l="0" r="0" t="0"/>
          <a:stretch/>
        </p:blipFill>
        <p:spPr>
          <a:xfrm>
            <a:off x="8078975" y="4699099"/>
            <a:ext cx="558475" cy="300724"/>
          </a:xfrm>
          <a:prstGeom prst="rect">
            <a:avLst/>
          </a:prstGeom>
          <a:noFill/>
          <a:ln>
            <a:noFill/>
          </a:ln>
        </p:spPr>
      </p:pic>
      <p:grpSp>
        <p:nvGrpSpPr>
          <p:cNvPr id="464" name="Google Shape;464;p15"/>
          <p:cNvGrpSpPr/>
          <p:nvPr/>
        </p:nvGrpSpPr>
        <p:grpSpPr>
          <a:xfrm>
            <a:off x="0" y="0"/>
            <a:ext cx="9144000" cy="513080"/>
            <a:chOff x="0" y="0"/>
            <a:chExt cx="9144000" cy="513080"/>
          </a:xfrm>
        </p:grpSpPr>
        <p:sp>
          <p:nvSpPr>
            <p:cNvPr id="465" name="Google Shape;465;p15"/>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15"/>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467" name="Google Shape;467;p15"/>
          <p:cNvPicPr preferRelativeResize="0"/>
          <p:nvPr/>
        </p:nvPicPr>
        <p:blipFill rotWithShape="1">
          <a:blip r:embed="rId5">
            <a:alphaModFix/>
          </a:blip>
          <a:srcRect b="0" l="0" r="0" t="0"/>
          <a:stretch/>
        </p:blipFill>
        <p:spPr>
          <a:xfrm>
            <a:off x="432025" y="4610037"/>
            <a:ext cx="1665398" cy="478848"/>
          </a:xfrm>
          <a:prstGeom prst="rect">
            <a:avLst/>
          </a:prstGeom>
          <a:noFill/>
          <a:ln>
            <a:noFill/>
          </a:ln>
        </p:spPr>
      </p:pic>
      <p:sp>
        <p:nvSpPr>
          <p:cNvPr id="468" name="Google Shape;468;p15"/>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params</a:t>
            </a:r>
            <a:endParaRPr sz="2400">
              <a:solidFill>
                <a:srgbClr val="414141"/>
              </a:solidFill>
              <a:latin typeface="Montserrat"/>
              <a:ea typeface="Montserrat"/>
              <a:cs typeface="Montserrat"/>
              <a:sym typeface="Montserrat"/>
            </a:endParaRPr>
          </a:p>
        </p:txBody>
      </p:sp>
      <p:sp>
        <p:nvSpPr>
          <p:cNvPr id="469" name="Google Shape;469;p15"/>
          <p:cNvSpPr txBox="1"/>
          <p:nvPr/>
        </p:nvSpPr>
        <p:spPr>
          <a:xfrm>
            <a:off x="384725" y="1109525"/>
            <a:ext cx="4524000" cy="3500400"/>
          </a:xfrm>
          <a:prstGeom prst="rect">
            <a:avLst/>
          </a:prstGeom>
          <a:noFill/>
          <a:ln>
            <a:noFill/>
          </a:ln>
        </p:spPr>
        <p:txBody>
          <a:bodyPr anchorCtr="0" anchor="ctr" bIns="0" lIns="0" spcFirstLastPara="1" rIns="0" wrap="square" tIns="16500">
            <a:norm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Ahora supongamos que queremos </a:t>
            </a:r>
            <a:r>
              <a:rPr b="1" i="0" lang="es" sz="1800" u="none" cap="none" strike="noStrike">
                <a:solidFill>
                  <a:srgbClr val="595959"/>
                </a:solidFill>
                <a:latin typeface="Montserrat"/>
                <a:ea typeface="Montserrat"/>
                <a:cs typeface="Montserrat"/>
                <a:sym typeface="Montserrat"/>
              </a:rPr>
              <a:t>traer </a:t>
            </a:r>
            <a:r>
              <a:rPr b="0" i="0" lang="es" sz="1800" u="none" cap="none" strike="noStrike">
                <a:solidFill>
                  <a:srgbClr val="595959"/>
                </a:solidFill>
                <a:latin typeface="Montserrat"/>
                <a:ea typeface="Montserrat"/>
                <a:cs typeface="Montserrat"/>
                <a:sym typeface="Montserrat"/>
              </a:rPr>
              <a:t>solo </a:t>
            </a:r>
            <a:r>
              <a:rPr b="1" i="0" lang="es" sz="1800" u="none" cap="none" strike="noStrike">
                <a:solidFill>
                  <a:srgbClr val="595959"/>
                </a:solidFill>
                <a:latin typeface="Montserrat"/>
                <a:ea typeface="Montserrat"/>
                <a:cs typeface="Montserrat"/>
                <a:sym typeface="Montserrat"/>
              </a:rPr>
              <a:t>un item</a:t>
            </a:r>
            <a:r>
              <a:rPr b="1" i="0" lang="es" sz="1800" u="none" cap="none" strike="noStrike">
                <a:solidFill>
                  <a:srgbClr val="414141"/>
                </a:solidFill>
                <a:latin typeface="Montserrat"/>
                <a:ea typeface="Montserrat"/>
                <a:cs typeface="Montserrat"/>
                <a:sym typeface="Montserrat"/>
              </a:rPr>
              <a:t> </a:t>
            </a:r>
            <a:r>
              <a:rPr b="0" i="0" lang="es" sz="1800" u="none" cap="none" strike="noStrike">
                <a:solidFill>
                  <a:schemeClr val="lt2"/>
                </a:solidFill>
                <a:highlight>
                  <a:srgbClr val="E15BBA"/>
                </a:highlight>
                <a:latin typeface="Montserrat"/>
                <a:ea typeface="Montserrat"/>
                <a:cs typeface="Montserrat"/>
                <a:sym typeface="Montserrat"/>
              </a:rPr>
              <a:t>de la lista</a:t>
            </a:r>
            <a:endParaRPr b="1" i="0" sz="1800" u="none" cap="none" strike="noStrike">
              <a:solidFill>
                <a:srgbClr val="595959"/>
              </a:solidFill>
              <a:latin typeface="Montserrat"/>
              <a:ea typeface="Montserrat"/>
              <a:cs typeface="Montserrat"/>
              <a:sym typeface="Montserrat"/>
            </a:endParaRPr>
          </a:p>
          <a:p>
            <a:pPr indent="0" lvl="0" marL="457200" marR="0" rtl="0" algn="l">
              <a:lnSpc>
                <a:spcPct val="100000"/>
              </a:lnSpc>
              <a:spcBef>
                <a:spcPts val="1000"/>
              </a:spcBef>
              <a:spcAft>
                <a:spcPts val="0"/>
              </a:spcAft>
              <a:buClr>
                <a:srgbClr val="000000"/>
              </a:buClr>
              <a:buSzPts val="1800"/>
              <a:buFont typeface="Arial"/>
              <a:buNone/>
            </a:pPr>
            <a:r>
              <a:rPr b="1" i="0" lang="es" sz="1800" u="none" cap="none" strike="noStrike">
                <a:solidFill>
                  <a:srgbClr val="595959"/>
                </a:solidFill>
                <a:latin typeface="Montserrat"/>
                <a:ea typeface="Montserrat"/>
                <a:cs typeface="Montserrat"/>
                <a:sym typeface="Montserrat"/>
              </a:rPr>
              <a:t>¿Cómo podríamos resolverlo?</a:t>
            </a:r>
            <a:endParaRPr b="0" i="0" sz="1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Las respuestas son las </a:t>
            </a:r>
            <a:r>
              <a:rPr b="1" i="1" lang="es" sz="1800" u="none" cap="none" strike="noStrike">
                <a:solidFill>
                  <a:srgbClr val="595959"/>
                </a:solidFill>
                <a:latin typeface="Montserrat"/>
                <a:ea typeface="Montserrat"/>
                <a:cs typeface="Montserrat"/>
                <a:sym typeface="Montserrat"/>
              </a:rPr>
              <a:t>“rutas parametrizadas”</a:t>
            </a:r>
            <a:r>
              <a:rPr b="0" i="0" lang="es" sz="1800" u="none" cap="none" strike="noStrike">
                <a:solidFill>
                  <a:srgbClr val="595959"/>
                </a:solidFill>
                <a:latin typeface="Montserrat"/>
                <a:ea typeface="Montserrat"/>
                <a:cs typeface="Montserrat"/>
                <a:sym typeface="Montserrat"/>
              </a:rPr>
              <a:t>, gracias a ellas podemos leer una parte de la URL y utilizarla para </a:t>
            </a:r>
            <a:r>
              <a:rPr b="0" i="0" lang="es" sz="1800" u="sng" cap="none" strike="noStrike">
                <a:solidFill>
                  <a:srgbClr val="595959"/>
                </a:solidFill>
                <a:latin typeface="Montserrat"/>
                <a:ea typeface="Montserrat"/>
                <a:cs typeface="Montserrat"/>
                <a:sym typeface="Montserrat"/>
              </a:rPr>
              <a:t>devolver una respuesta diferente</a:t>
            </a:r>
            <a:r>
              <a:rPr b="0" i="0" lang="es" sz="1800" u="none" cap="none" strike="noStrike">
                <a:solidFill>
                  <a:srgbClr val="595959"/>
                </a:solidFill>
                <a:latin typeface="Montserrat"/>
                <a:ea typeface="Montserrat"/>
                <a:cs typeface="Montserrat"/>
                <a:sym typeface="Montserrat"/>
              </a:rPr>
              <a:t> según el caso.</a:t>
            </a:r>
            <a:endParaRPr b="0" i="0" sz="1800" u="none" cap="none" strike="noStrike">
              <a:solidFill>
                <a:srgbClr val="595959"/>
              </a:solidFill>
              <a:latin typeface="Montserrat"/>
              <a:ea typeface="Montserrat"/>
              <a:cs typeface="Montserrat"/>
              <a:sym typeface="Montserrat"/>
            </a:endParaRPr>
          </a:p>
        </p:txBody>
      </p:sp>
      <p:sp>
        <p:nvSpPr>
          <p:cNvPr id="470" name="Google Shape;470;p15"/>
          <p:cNvSpPr txBox="1"/>
          <p:nvPr/>
        </p:nvSpPr>
        <p:spPr>
          <a:xfrm>
            <a:off x="5018925" y="2121612"/>
            <a:ext cx="3728700" cy="900300"/>
          </a:xfrm>
          <a:prstGeom prst="rect">
            <a:avLst/>
          </a:prstGeom>
          <a:solidFill>
            <a:srgbClr val="414141"/>
          </a:solidFill>
          <a:ln>
            <a:noFill/>
          </a:ln>
        </p:spPr>
        <p:txBody>
          <a:bodyPr anchorCtr="0" anchor="t" bIns="0" lIns="0" spcFirstLastPara="1" rIns="0" wrap="square" tIns="22850">
            <a:spAutoFit/>
          </a:bodyPr>
          <a:lstStyle/>
          <a:p>
            <a:pPr indent="-320675" lvl="0" marL="405765" marR="673735" rtl="0" algn="l">
              <a:lnSpc>
                <a:spcPct val="135700"/>
              </a:lnSpc>
              <a:spcBef>
                <a:spcPts val="0"/>
              </a:spcBef>
              <a:spcAft>
                <a:spcPts val="0"/>
              </a:spcAft>
              <a:buClr>
                <a:srgbClr val="000000"/>
              </a:buClr>
              <a:buSzPts val="1050"/>
              <a:buFont typeface="Arial"/>
              <a:buNone/>
            </a:pPr>
            <a:r>
              <a:rPr b="0" i="0" lang="es" sz="1050" u="none" cap="none" strike="noStrike">
                <a:solidFill>
                  <a:srgbClr val="FF7EDB"/>
                </a:solidFill>
                <a:latin typeface="Courier New"/>
                <a:ea typeface="Courier New"/>
                <a:cs typeface="Courier New"/>
                <a:sym typeface="Courier New"/>
              </a:rPr>
              <a:t>app</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get</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8B38"/>
                </a:solidFill>
                <a:latin typeface="Courier New"/>
                <a:ea typeface="Courier New"/>
                <a:cs typeface="Courier New"/>
                <a:sym typeface="Courier New"/>
              </a:rPr>
              <a:t>"/items/:id"</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=&gt; </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const </a:t>
            </a:r>
            <a:r>
              <a:rPr b="0" i="0" lang="es" sz="1050" u="none" cap="none" strike="noStrike">
                <a:solidFill>
                  <a:srgbClr val="FF7EDB"/>
                </a:solidFill>
                <a:latin typeface="Courier New"/>
                <a:ea typeface="Courier New"/>
                <a:cs typeface="Courier New"/>
                <a:sym typeface="Courier New"/>
              </a:rPr>
              <a:t>id </a:t>
            </a:r>
            <a:r>
              <a:rPr b="0" i="0" lang="es" sz="1050" u="none" cap="none" strike="noStrike">
                <a:solidFill>
                  <a:srgbClr val="FFFFFF"/>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params</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id</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1" lang="es" sz="1050" u="none" cap="none" strike="noStrike">
                <a:solidFill>
                  <a:srgbClr val="848BBD"/>
                </a:solidFill>
                <a:latin typeface="Courier New"/>
                <a:ea typeface="Courier New"/>
                <a:cs typeface="Courier New"/>
                <a:sym typeface="Courier New"/>
              </a:rPr>
              <a:t>// lógica</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16"/>
          <p:cNvPicPr preferRelativeResize="0"/>
          <p:nvPr/>
        </p:nvPicPr>
        <p:blipFill rotWithShape="1">
          <a:blip r:embed="rId3">
            <a:alphaModFix/>
          </a:blip>
          <a:srcRect b="0" l="0" r="0" t="0"/>
          <a:stretch/>
        </p:blipFill>
        <p:spPr>
          <a:xfrm>
            <a:off x="8078975" y="4699099"/>
            <a:ext cx="558474" cy="300724"/>
          </a:xfrm>
          <a:prstGeom prst="rect">
            <a:avLst/>
          </a:prstGeom>
          <a:noFill/>
          <a:ln>
            <a:noFill/>
          </a:ln>
        </p:spPr>
      </p:pic>
      <p:grpSp>
        <p:nvGrpSpPr>
          <p:cNvPr id="476" name="Google Shape;476;p16"/>
          <p:cNvGrpSpPr/>
          <p:nvPr/>
        </p:nvGrpSpPr>
        <p:grpSpPr>
          <a:xfrm>
            <a:off x="0" y="0"/>
            <a:ext cx="9144000" cy="513080"/>
            <a:chOff x="0" y="0"/>
            <a:chExt cx="9144000" cy="513080"/>
          </a:xfrm>
        </p:grpSpPr>
        <p:sp>
          <p:nvSpPr>
            <p:cNvPr id="477" name="Google Shape;477;p16"/>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16"/>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479" name="Google Shape;479;p16"/>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sp>
        <p:nvSpPr>
          <p:cNvPr id="480" name="Google Shape;480;p16"/>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params</a:t>
            </a:r>
            <a:endParaRPr sz="2400">
              <a:solidFill>
                <a:srgbClr val="414141"/>
              </a:solidFill>
              <a:latin typeface="Montserrat"/>
              <a:ea typeface="Montserrat"/>
              <a:cs typeface="Montserrat"/>
              <a:sym typeface="Montserrat"/>
            </a:endParaRPr>
          </a:p>
        </p:txBody>
      </p:sp>
      <p:sp>
        <p:nvSpPr>
          <p:cNvPr id="481" name="Google Shape;481;p16"/>
          <p:cNvSpPr txBox="1"/>
          <p:nvPr/>
        </p:nvSpPr>
        <p:spPr>
          <a:xfrm>
            <a:off x="384725" y="1109525"/>
            <a:ext cx="4524000" cy="3500400"/>
          </a:xfrm>
          <a:prstGeom prst="rect">
            <a:avLst/>
          </a:prstGeom>
          <a:noFill/>
          <a:ln>
            <a:noFill/>
          </a:ln>
        </p:spPr>
        <p:txBody>
          <a:bodyPr anchorCtr="0" anchor="ctr" bIns="0" lIns="0" spcFirstLastPara="1" rIns="0" wrap="square" tIns="16500">
            <a:normAutofit/>
          </a:bodyPr>
          <a:lstStyle/>
          <a:p>
            <a:pPr indent="0" lvl="0" marL="0" marR="508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En este caso </a:t>
            </a:r>
            <a:r>
              <a:rPr b="1" i="0" lang="es" sz="1800" u="none" cap="none" strike="noStrike">
                <a:solidFill>
                  <a:srgbClr val="F08D49"/>
                </a:solidFill>
                <a:latin typeface="Montserrat"/>
                <a:ea typeface="Montserrat"/>
                <a:cs typeface="Montserrat"/>
                <a:sym typeface="Montserrat"/>
              </a:rPr>
              <a:t>:id</a:t>
            </a:r>
            <a:r>
              <a:rPr b="0" i="0" lang="es" sz="1800" u="none" cap="none" strike="noStrike">
                <a:solidFill>
                  <a:srgbClr val="F08D49"/>
                </a:solidFill>
                <a:latin typeface="Montserrat"/>
                <a:ea typeface="Montserrat"/>
                <a:cs typeface="Montserrat"/>
                <a:sym typeface="Montserrat"/>
              </a:rPr>
              <a:t> </a:t>
            </a:r>
            <a:r>
              <a:rPr b="0" i="0" lang="es" sz="1800" u="none" cap="none" strike="noStrike">
                <a:solidFill>
                  <a:srgbClr val="595959"/>
                </a:solidFill>
                <a:latin typeface="Montserrat"/>
                <a:ea typeface="Montserrat"/>
                <a:cs typeface="Montserrat"/>
                <a:sym typeface="Montserrat"/>
              </a:rPr>
              <a:t>será un valor que pasaremos en la URL y será leído al momento de recibir la petición.</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A través de </a:t>
            </a:r>
            <a:r>
              <a:rPr b="1" i="0" lang="es" sz="1800" u="none" cap="none" strike="noStrike">
                <a:solidFill>
                  <a:srgbClr val="F9F9F9"/>
                </a:solidFill>
                <a:highlight>
                  <a:srgbClr val="E15BBA"/>
                </a:highlight>
                <a:latin typeface="Montserrat"/>
                <a:ea typeface="Montserrat"/>
                <a:cs typeface="Montserrat"/>
                <a:sym typeface="Montserrat"/>
              </a:rPr>
              <a:t>params</a:t>
            </a:r>
            <a:r>
              <a:rPr b="0" i="0" lang="es" sz="1800" u="none" cap="none" strike="noStrike">
                <a:solidFill>
                  <a:srgbClr val="595959"/>
                </a:solidFill>
                <a:latin typeface="Montserrat"/>
                <a:ea typeface="Montserrat"/>
                <a:cs typeface="Montserrat"/>
                <a:sym typeface="Montserrat"/>
              </a:rPr>
              <a:t>, capturamos el valor de la URL.</a:t>
            </a:r>
            <a:endParaRPr b="0" i="0" sz="1800" u="none" cap="none" strike="noStrike">
              <a:solidFill>
                <a:srgbClr val="595959"/>
              </a:solidFill>
              <a:latin typeface="Montserrat"/>
              <a:ea typeface="Montserrat"/>
              <a:cs typeface="Montserrat"/>
              <a:sym typeface="Montserrat"/>
            </a:endParaRPr>
          </a:p>
        </p:txBody>
      </p:sp>
      <p:sp>
        <p:nvSpPr>
          <p:cNvPr id="482" name="Google Shape;482;p16"/>
          <p:cNvSpPr txBox="1"/>
          <p:nvPr/>
        </p:nvSpPr>
        <p:spPr>
          <a:xfrm>
            <a:off x="4908725" y="2327362"/>
            <a:ext cx="3728700" cy="900300"/>
          </a:xfrm>
          <a:prstGeom prst="rect">
            <a:avLst/>
          </a:prstGeom>
          <a:solidFill>
            <a:srgbClr val="414141"/>
          </a:solidFill>
          <a:ln>
            <a:noFill/>
          </a:ln>
        </p:spPr>
        <p:txBody>
          <a:bodyPr anchorCtr="0" anchor="t" bIns="0" lIns="0" spcFirstLastPara="1" rIns="0" wrap="square" tIns="22850">
            <a:spAutoFit/>
          </a:bodyPr>
          <a:lstStyle/>
          <a:p>
            <a:pPr indent="-320675" lvl="0" marL="405765" marR="673735" rtl="0" algn="l">
              <a:lnSpc>
                <a:spcPct val="135700"/>
              </a:lnSpc>
              <a:spcBef>
                <a:spcPts val="0"/>
              </a:spcBef>
              <a:spcAft>
                <a:spcPts val="0"/>
              </a:spcAft>
              <a:buClr>
                <a:srgbClr val="000000"/>
              </a:buClr>
              <a:buSzPts val="1050"/>
              <a:buFont typeface="Arial"/>
              <a:buNone/>
            </a:pPr>
            <a:r>
              <a:rPr b="0" i="0" lang="es" sz="1050" u="none" cap="none" strike="noStrike">
                <a:solidFill>
                  <a:srgbClr val="FF7EDB"/>
                </a:solidFill>
                <a:latin typeface="Courier New"/>
                <a:ea typeface="Courier New"/>
                <a:cs typeface="Courier New"/>
                <a:sym typeface="Courier New"/>
              </a:rPr>
              <a:t>app</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get</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8B38"/>
                </a:solidFill>
                <a:latin typeface="Courier New"/>
                <a:ea typeface="Courier New"/>
                <a:cs typeface="Courier New"/>
                <a:sym typeface="Courier New"/>
              </a:rPr>
              <a:t>"/items/:id"</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=&gt; </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const </a:t>
            </a:r>
            <a:r>
              <a:rPr b="0" i="0" lang="es" sz="1050" u="none" cap="none" strike="noStrike">
                <a:solidFill>
                  <a:srgbClr val="FF7EDB"/>
                </a:solidFill>
                <a:latin typeface="Courier New"/>
                <a:ea typeface="Courier New"/>
                <a:cs typeface="Courier New"/>
                <a:sym typeface="Courier New"/>
              </a:rPr>
              <a:t>id </a:t>
            </a:r>
            <a:r>
              <a:rPr b="0" i="0" lang="es" sz="1050" u="none" cap="none" strike="noStrike">
                <a:solidFill>
                  <a:srgbClr val="FFFFFF"/>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params</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id</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1" lang="es" sz="1050" u="none" cap="none" strike="noStrike">
                <a:solidFill>
                  <a:srgbClr val="848BBD"/>
                </a:solidFill>
                <a:latin typeface="Courier New"/>
                <a:ea typeface="Courier New"/>
                <a:cs typeface="Courier New"/>
                <a:sym typeface="Courier New"/>
              </a:rPr>
              <a:t>// lógica</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17"/>
          <p:cNvPicPr preferRelativeResize="0"/>
          <p:nvPr/>
        </p:nvPicPr>
        <p:blipFill rotWithShape="1">
          <a:blip r:embed="rId3">
            <a:alphaModFix/>
          </a:blip>
          <a:srcRect b="0" l="0" r="0" t="0"/>
          <a:stretch/>
        </p:blipFill>
        <p:spPr>
          <a:xfrm>
            <a:off x="8078975" y="4699099"/>
            <a:ext cx="558475" cy="300724"/>
          </a:xfrm>
          <a:prstGeom prst="rect">
            <a:avLst/>
          </a:prstGeom>
          <a:noFill/>
          <a:ln>
            <a:noFill/>
          </a:ln>
        </p:spPr>
      </p:pic>
      <p:grpSp>
        <p:nvGrpSpPr>
          <p:cNvPr id="488" name="Google Shape;488;p17"/>
          <p:cNvGrpSpPr/>
          <p:nvPr/>
        </p:nvGrpSpPr>
        <p:grpSpPr>
          <a:xfrm>
            <a:off x="0" y="0"/>
            <a:ext cx="9144000" cy="513080"/>
            <a:chOff x="0" y="0"/>
            <a:chExt cx="9144000" cy="513080"/>
          </a:xfrm>
        </p:grpSpPr>
        <p:sp>
          <p:nvSpPr>
            <p:cNvPr id="489" name="Google Shape;489;p17"/>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17"/>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491" name="Google Shape;491;p17"/>
          <p:cNvPicPr preferRelativeResize="0"/>
          <p:nvPr/>
        </p:nvPicPr>
        <p:blipFill rotWithShape="1">
          <a:blip r:embed="rId5">
            <a:alphaModFix/>
          </a:blip>
          <a:srcRect b="0" l="0" r="0" t="0"/>
          <a:stretch/>
        </p:blipFill>
        <p:spPr>
          <a:xfrm>
            <a:off x="432025" y="4610037"/>
            <a:ext cx="1665398" cy="478848"/>
          </a:xfrm>
          <a:prstGeom prst="rect">
            <a:avLst/>
          </a:prstGeom>
          <a:noFill/>
          <a:ln>
            <a:noFill/>
          </a:ln>
        </p:spPr>
      </p:pic>
      <p:sp>
        <p:nvSpPr>
          <p:cNvPr id="492" name="Google Shape;492;p17"/>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query</a:t>
            </a:r>
            <a:endParaRPr sz="2400">
              <a:solidFill>
                <a:srgbClr val="414141"/>
              </a:solidFill>
              <a:latin typeface="Montserrat"/>
              <a:ea typeface="Montserrat"/>
              <a:cs typeface="Montserrat"/>
              <a:sym typeface="Montserrat"/>
            </a:endParaRPr>
          </a:p>
        </p:txBody>
      </p:sp>
      <p:sp>
        <p:nvSpPr>
          <p:cNvPr id="493" name="Google Shape;493;p17"/>
          <p:cNvSpPr txBox="1"/>
          <p:nvPr/>
        </p:nvSpPr>
        <p:spPr>
          <a:xfrm>
            <a:off x="384724" y="1044200"/>
            <a:ext cx="7224389" cy="3527700"/>
          </a:xfrm>
          <a:prstGeom prst="rect">
            <a:avLst/>
          </a:prstGeom>
          <a:noFill/>
          <a:ln>
            <a:noFill/>
          </a:ln>
        </p:spPr>
        <p:txBody>
          <a:bodyPr anchorCtr="0" anchor="t" bIns="0" lIns="0" spcFirstLastPara="1" rIns="0" wrap="square" tIns="16500">
            <a:norm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Otra manera de</a:t>
            </a:r>
            <a:r>
              <a:rPr b="1" i="0" lang="es" sz="1800" u="none" cap="none" strike="noStrike">
                <a:solidFill>
                  <a:srgbClr val="595959"/>
                </a:solidFill>
                <a:latin typeface="Montserrat"/>
                <a:ea typeface="Montserrat"/>
                <a:cs typeface="Montserrat"/>
                <a:sym typeface="Montserrat"/>
              </a:rPr>
              <a:t> pedir datos a través de la URL</a:t>
            </a:r>
            <a:r>
              <a:rPr b="0" i="0" lang="es" sz="1800" u="none" cap="none" strike="noStrike">
                <a:solidFill>
                  <a:srgbClr val="595959"/>
                </a:solidFill>
                <a:latin typeface="Montserrat"/>
                <a:ea typeface="Montserrat"/>
                <a:cs typeface="Montserrat"/>
                <a:sym typeface="Montserrat"/>
              </a:rPr>
              <a:t> es mediante los </a:t>
            </a:r>
            <a:r>
              <a:rPr b="1" i="0" lang="es" sz="1800" u="none" cap="none" strike="noStrike">
                <a:solidFill>
                  <a:srgbClr val="595959"/>
                </a:solidFill>
                <a:latin typeface="Montserrat"/>
                <a:ea typeface="Montserrat"/>
                <a:cs typeface="Montserrat"/>
                <a:sym typeface="Montserrat"/>
              </a:rPr>
              <a:t>querys</a:t>
            </a:r>
            <a:r>
              <a:rPr b="0" i="0" lang="es" sz="1800" u="none" cap="none" strike="noStrike">
                <a:solidFill>
                  <a:srgbClr val="595959"/>
                </a:solidFill>
                <a:latin typeface="Montserrat"/>
                <a:ea typeface="Montserrat"/>
                <a:cs typeface="Montserrat"/>
                <a:sym typeface="Montserrat"/>
              </a:rPr>
              <a:t>.</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0"/>
              </a:spcAft>
              <a:buClr>
                <a:schemeClr val="dk1"/>
              </a:buClr>
              <a:buSzPts val="1100"/>
              <a:buFont typeface="Arial"/>
              <a:buNone/>
            </a:pPr>
            <a:r>
              <a:rPr b="0" i="0" lang="es" sz="1800" u="none" cap="none" strike="noStrike">
                <a:solidFill>
                  <a:srgbClr val="595959"/>
                </a:solidFill>
                <a:latin typeface="Montserrat"/>
                <a:ea typeface="Montserrat"/>
                <a:cs typeface="Montserrat"/>
                <a:sym typeface="Montserrat"/>
              </a:rPr>
              <a:t>En las rutas parametrizadas en lugar de incluir los parámetros directamente en la ruta de la URL, como en las rutas parametrizadas convencionales, </a:t>
            </a:r>
            <a:r>
              <a:rPr b="1" i="0" lang="es" sz="1800" u="none" cap="none" strike="noStrike">
                <a:solidFill>
                  <a:srgbClr val="595959"/>
                </a:solidFill>
                <a:latin typeface="Montserrat"/>
                <a:ea typeface="Montserrat"/>
                <a:cs typeface="Montserrat"/>
                <a:sym typeface="Montserrat"/>
              </a:rPr>
              <a:t>los parámetros de consulta se incluyen como pares clave-valor</a:t>
            </a:r>
            <a:r>
              <a:rPr b="0" i="0" lang="es" sz="1800" u="none" cap="none" strike="noStrike">
                <a:solidFill>
                  <a:srgbClr val="595959"/>
                </a:solidFill>
                <a:latin typeface="Montserrat"/>
                <a:ea typeface="Montserrat"/>
                <a:cs typeface="Montserrat"/>
                <a:sym typeface="Montserrat"/>
              </a:rPr>
              <a:t> en la parte de la URL que </a:t>
            </a:r>
            <a:r>
              <a:rPr b="1" i="0" lang="es" sz="1800" u="none" cap="none" strike="noStrike">
                <a:solidFill>
                  <a:srgbClr val="595959"/>
                </a:solidFill>
                <a:latin typeface="Montserrat"/>
                <a:ea typeface="Montserrat"/>
                <a:cs typeface="Montserrat"/>
                <a:sym typeface="Montserrat"/>
              </a:rPr>
              <a:t>sigue al signo de interrogación ?</a:t>
            </a:r>
            <a:endParaRPr b="1"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800"/>
              <a:buFont typeface="Arial"/>
              <a:buNone/>
            </a:pPr>
            <a:r>
              <a:rPr b="0" i="0" lang="es" sz="1800" u="none" cap="none" strike="noStrike">
                <a:solidFill>
                  <a:srgbClr val="595959"/>
                </a:solidFill>
                <a:highlight>
                  <a:srgbClr val="F1C131"/>
                </a:highlight>
                <a:latin typeface="Montserrat"/>
                <a:ea typeface="Montserrat"/>
                <a:cs typeface="Montserrat"/>
                <a:sym typeface="Montserrat"/>
              </a:rPr>
              <a:t>http://localhost:3000/</a:t>
            </a:r>
            <a:r>
              <a:rPr b="1" i="0" lang="es" sz="1800" u="none" cap="none" strike="noStrike">
                <a:solidFill>
                  <a:srgbClr val="595959"/>
                </a:solidFill>
                <a:highlight>
                  <a:srgbClr val="F1C131"/>
                </a:highlight>
                <a:latin typeface="Montserrat"/>
                <a:ea typeface="Montserrat"/>
                <a:cs typeface="Montserrat"/>
                <a:sym typeface="Montserrat"/>
              </a:rPr>
              <a:t>busqueda?palabra=perro&amp;tipo=animal</a:t>
            </a:r>
            <a:endParaRPr b="1" i="0" sz="18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18"/>
          <p:cNvPicPr preferRelativeResize="0"/>
          <p:nvPr/>
        </p:nvPicPr>
        <p:blipFill rotWithShape="1">
          <a:blip r:embed="rId3">
            <a:alphaModFix/>
          </a:blip>
          <a:srcRect b="0" l="0" r="0" t="0"/>
          <a:stretch/>
        </p:blipFill>
        <p:spPr>
          <a:xfrm>
            <a:off x="8078975" y="4699099"/>
            <a:ext cx="558475" cy="300724"/>
          </a:xfrm>
          <a:prstGeom prst="rect">
            <a:avLst/>
          </a:prstGeom>
          <a:noFill/>
          <a:ln>
            <a:noFill/>
          </a:ln>
        </p:spPr>
      </p:pic>
      <p:grpSp>
        <p:nvGrpSpPr>
          <p:cNvPr id="499" name="Google Shape;499;p18"/>
          <p:cNvGrpSpPr/>
          <p:nvPr/>
        </p:nvGrpSpPr>
        <p:grpSpPr>
          <a:xfrm>
            <a:off x="0" y="0"/>
            <a:ext cx="9144000" cy="513080"/>
            <a:chOff x="0" y="0"/>
            <a:chExt cx="9144000" cy="513080"/>
          </a:xfrm>
        </p:grpSpPr>
        <p:sp>
          <p:nvSpPr>
            <p:cNvPr id="500" name="Google Shape;500;p18"/>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1" name="Google Shape;501;p18"/>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502" name="Google Shape;502;p18"/>
          <p:cNvPicPr preferRelativeResize="0"/>
          <p:nvPr/>
        </p:nvPicPr>
        <p:blipFill rotWithShape="1">
          <a:blip r:embed="rId5">
            <a:alphaModFix/>
          </a:blip>
          <a:srcRect b="0" l="0" r="0" t="0"/>
          <a:stretch/>
        </p:blipFill>
        <p:spPr>
          <a:xfrm>
            <a:off x="432025" y="4610037"/>
            <a:ext cx="1665398" cy="478848"/>
          </a:xfrm>
          <a:prstGeom prst="rect">
            <a:avLst/>
          </a:prstGeom>
          <a:noFill/>
          <a:ln>
            <a:noFill/>
          </a:ln>
        </p:spPr>
      </p:pic>
      <p:sp>
        <p:nvSpPr>
          <p:cNvPr id="503" name="Google Shape;503;p18"/>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query</a:t>
            </a:r>
            <a:endParaRPr sz="2400">
              <a:solidFill>
                <a:srgbClr val="414141"/>
              </a:solidFill>
              <a:latin typeface="Montserrat"/>
              <a:ea typeface="Montserrat"/>
              <a:cs typeface="Montserrat"/>
              <a:sym typeface="Montserrat"/>
            </a:endParaRPr>
          </a:p>
        </p:txBody>
      </p:sp>
      <p:sp>
        <p:nvSpPr>
          <p:cNvPr id="504" name="Google Shape;504;p18"/>
          <p:cNvSpPr txBox="1"/>
          <p:nvPr/>
        </p:nvSpPr>
        <p:spPr>
          <a:xfrm>
            <a:off x="384724" y="1044200"/>
            <a:ext cx="7021915" cy="3527700"/>
          </a:xfrm>
          <a:prstGeom prst="rect">
            <a:avLst/>
          </a:prstGeom>
          <a:noFill/>
          <a:ln>
            <a:noFill/>
          </a:ln>
        </p:spPr>
        <p:txBody>
          <a:bodyPr anchorCtr="0" anchor="t" bIns="0" lIns="0" spcFirstLastPara="1" rIns="0" wrap="square" tIns="16500">
            <a:normAutofit fontScale="92500"/>
          </a:bodyPr>
          <a:lstStyle/>
          <a:p>
            <a:pPr indent="0" lvl="0" marL="0" marR="0" rtl="0" algn="l">
              <a:lnSpc>
                <a:spcPct val="100000"/>
              </a:lnSpc>
              <a:spcBef>
                <a:spcPts val="0"/>
              </a:spcBef>
              <a:spcAft>
                <a:spcPts val="0"/>
              </a:spcAft>
              <a:buClr>
                <a:srgbClr val="000000"/>
              </a:buClr>
              <a:buSzPct val="100000"/>
              <a:buFont typeface="Arial"/>
              <a:buNone/>
            </a:pPr>
            <a:r>
              <a:rPr b="0" i="0" lang="es" sz="1800" u="none" cap="none" strike="noStrike">
                <a:solidFill>
                  <a:srgbClr val="595959"/>
                </a:solidFill>
                <a:highlight>
                  <a:srgbClr val="F1C131"/>
                </a:highlight>
                <a:latin typeface="Montserrat"/>
                <a:ea typeface="Montserrat"/>
                <a:cs typeface="Montserrat"/>
                <a:sym typeface="Montserrat"/>
              </a:rPr>
              <a:t>http://localhost:3000/</a:t>
            </a:r>
            <a:r>
              <a:rPr b="1" i="0" lang="es" sz="1800" u="none" cap="none" strike="noStrike">
                <a:solidFill>
                  <a:srgbClr val="595959"/>
                </a:solidFill>
                <a:highlight>
                  <a:srgbClr val="F1C131"/>
                </a:highlight>
                <a:latin typeface="Montserrat"/>
                <a:ea typeface="Montserrat"/>
                <a:cs typeface="Montserrat"/>
                <a:sym typeface="Montserrat"/>
              </a:rPr>
              <a:t>busqueda?palabra=perro&amp;tipo=animal</a:t>
            </a:r>
            <a:endParaRPr b="1" i="0" sz="1800" u="none" cap="none" strike="noStrike">
              <a:solidFill>
                <a:srgbClr val="595959"/>
              </a:solidFill>
              <a:highlight>
                <a:srgbClr val="F1C131"/>
              </a:highlight>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ct val="100000"/>
              <a:buFont typeface="Arial"/>
              <a:buNone/>
            </a:pPr>
            <a:r>
              <a:rPr b="0" i="0" lang="es" sz="1800" u="none" cap="none" strike="noStrike">
                <a:solidFill>
                  <a:srgbClr val="595959"/>
                </a:solidFill>
                <a:latin typeface="Montserrat"/>
                <a:ea typeface="Montserrat"/>
                <a:cs typeface="Montserrat"/>
                <a:sym typeface="Montserrat"/>
              </a:rPr>
              <a:t>En esta URL, </a:t>
            </a:r>
            <a:r>
              <a:rPr b="1" lang="es" sz="1800">
                <a:solidFill>
                  <a:srgbClr val="595959"/>
                </a:solidFill>
                <a:latin typeface="Montserrat"/>
                <a:ea typeface="Montserrat"/>
                <a:cs typeface="Montserrat"/>
                <a:sym typeface="Montserrat"/>
              </a:rPr>
              <a:t>búsqueda</a:t>
            </a:r>
            <a:r>
              <a:rPr b="1" i="0" lang="es" sz="1800" u="none" cap="none" strike="noStrike">
                <a:solidFill>
                  <a:srgbClr val="595959"/>
                </a:solidFill>
                <a:latin typeface="Montserrat"/>
                <a:ea typeface="Montserrat"/>
                <a:cs typeface="Montserrat"/>
                <a:sym typeface="Montserrat"/>
              </a:rPr>
              <a:t> es la ruta</a:t>
            </a:r>
            <a:r>
              <a:rPr b="0" i="0" lang="es" sz="1800" u="none" cap="none" strike="noStrike">
                <a:solidFill>
                  <a:srgbClr val="595959"/>
                </a:solidFill>
                <a:latin typeface="Montserrat"/>
                <a:ea typeface="Montserrat"/>
                <a:cs typeface="Montserrat"/>
                <a:sym typeface="Montserrat"/>
              </a:rPr>
              <a:t>, y </a:t>
            </a:r>
            <a:r>
              <a:rPr b="1" i="0" lang="es" sz="1800" u="none" cap="none" strike="noStrike">
                <a:solidFill>
                  <a:srgbClr val="595959"/>
                </a:solidFill>
                <a:latin typeface="Montserrat"/>
                <a:ea typeface="Montserrat"/>
                <a:cs typeface="Montserrat"/>
                <a:sym typeface="Montserrat"/>
              </a:rPr>
              <a:t>palabra y tipo son los parámetros de consulta</a:t>
            </a:r>
            <a:r>
              <a:rPr b="0" i="0" lang="es" sz="1800" u="none" cap="none" strike="noStrike">
                <a:solidFill>
                  <a:srgbClr val="595959"/>
                </a:solidFill>
                <a:latin typeface="Montserrat"/>
                <a:ea typeface="Montserrat"/>
                <a:cs typeface="Montserrat"/>
                <a:sym typeface="Montserrat"/>
              </a:rPr>
              <a:t>, palabra=perro y tipo=animal son los valores asociados a esos parámetros. </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0"/>
              </a:spcAft>
              <a:buClr>
                <a:schemeClr val="dk1"/>
              </a:buClr>
              <a:buSzPct val="61110"/>
              <a:buFont typeface="Arial"/>
              <a:buNone/>
            </a:pPr>
            <a:r>
              <a:rPr b="0" i="0" lang="es" sz="1800" u="none" cap="none" strike="noStrike">
                <a:solidFill>
                  <a:srgbClr val="595959"/>
                </a:solidFill>
                <a:latin typeface="Montserrat"/>
                <a:ea typeface="Montserrat"/>
                <a:cs typeface="Montserrat"/>
                <a:sym typeface="Montserrat"/>
              </a:rPr>
              <a:t>En este caso el cliente está buscando resultados relacionados con la palabra "perro" y el tipo de resultado es "animal".</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ct val="100000"/>
              <a:buFont typeface="Arial"/>
              <a:buNone/>
            </a:pPr>
            <a:r>
              <a:rPr b="1" i="0" lang="es" sz="1800" u="none" cap="none" strike="noStrike">
                <a:solidFill>
                  <a:srgbClr val="595959"/>
                </a:solidFill>
                <a:latin typeface="Montserrat"/>
                <a:ea typeface="Montserrat"/>
                <a:cs typeface="Montserrat"/>
                <a:sym typeface="Montserrat"/>
              </a:rPr>
              <a:t>En el servidor</a:t>
            </a:r>
            <a:r>
              <a:rPr b="0" i="0" lang="es" sz="1800" u="none" cap="none" strike="noStrike">
                <a:solidFill>
                  <a:srgbClr val="595959"/>
                </a:solidFill>
                <a:latin typeface="Montserrat"/>
                <a:ea typeface="Montserrat"/>
                <a:cs typeface="Montserrat"/>
                <a:sym typeface="Montserrat"/>
              </a:rPr>
              <a:t>, estos parámetros de consulta pueden ser recuperados y utilizados para realizar acciones específicas, como realizar consultas en una base de datos o generar contenido dinámico para el cliente en función de los valores de los parámetros de consulta.</a:t>
            </a:r>
            <a:endParaRPr b="1" i="0" sz="1800" u="none" cap="none" strike="noStrike">
              <a:solidFill>
                <a:srgbClr val="595959"/>
              </a:solidFill>
              <a:highlight>
                <a:srgbClr val="F1C131"/>
              </a:highlight>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19"/>
          <p:cNvPicPr preferRelativeResize="0"/>
          <p:nvPr/>
        </p:nvPicPr>
        <p:blipFill rotWithShape="1">
          <a:blip r:embed="rId3">
            <a:alphaModFix/>
          </a:blip>
          <a:srcRect b="0" l="0" r="0" t="0"/>
          <a:stretch/>
        </p:blipFill>
        <p:spPr>
          <a:xfrm>
            <a:off x="8078975" y="4699099"/>
            <a:ext cx="558475" cy="300724"/>
          </a:xfrm>
          <a:prstGeom prst="rect">
            <a:avLst/>
          </a:prstGeom>
          <a:noFill/>
          <a:ln>
            <a:noFill/>
          </a:ln>
        </p:spPr>
      </p:pic>
      <p:grpSp>
        <p:nvGrpSpPr>
          <p:cNvPr id="510" name="Google Shape;510;p19"/>
          <p:cNvGrpSpPr/>
          <p:nvPr/>
        </p:nvGrpSpPr>
        <p:grpSpPr>
          <a:xfrm>
            <a:off x="0" y="0"/>
            <a:ext cx="9144000" cy="513080"/>
            <a:chOff x="0" y="0"/>
            <a:chExt cx="9144000" cy="513080"/>
          </a:xfrm>
        </p:grpSpPr>
        <p:sp>
          <p:nvSpPr>
            <p:cNvPr id="511" name="Google Shape;511;p19"/>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p19"/>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513" name="Google Shape;513;p19"/>
          <p:cNvPicPr preferRelativeResize="0"/>
          <p:nvPr/>
        </p:nvPicPr>
        <p:blipFill rotWithShape="1">
          <a:blip r:embed="rId5">
            <a:alphaModFix/>
          </a:blip>
          <a:srcRect b="0" l="0" r="0" t="0"/>
          <a:stretch/>
        </p:blipFill>
        <p:spPr>
          <a:xfrm>
            <a:off x="432025" y="4610037"/>
            <a:ext cx="1665398" cy="478848"/>
          </a:xfrm>
          <a:prstGeom prst="rect">
            <a:avLst/>
          </a:prstGeom>
          <a:noFill/>
          <a:ln>
            <a:noFill/>
          </a:ln>
        </p:spPr>
      </p:pic>
      <p:sp>
        <p:nvSpPr>
          <p:cNvPr id="514" name="Google Shape;514;p19"/>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query</a:t>
            </a:r>
            <a:endParaRPr sz="2400">
              <a:solidFill>
                <a:srgbClr val="414141"/>
              </a:solidFill>
              <a:latin typeface="Montserrat"/>
              <a:ea typeface="Montserrat"/>
              <a:cs typeface="Montserrat"/>
              <a:sym typeface="Montserrat"/>
            </a:endParaRPr>
          </a:p>
        </p:txBody>
      </p:sp>
      <p:sp>
        <p:nvSpPr>
          <p:cNvPr id="515" name="Google Shape;515;p19"/>
          <p:cNvSpPr txBox="1"/>
          <p:nvPr/>
        </p:nvSpPr>
        <p:spPr>
          <a:xfrm>
            <a:off x="384725" y="1044200"/>
            <a:ext cx="5442000" cy="3527700"/>
          </a:xfrm>
          <a:prstGeom prst="rect">
            <a:avLst/>
          </a:prstGeom>
          <a:noFill/>
          <a:ln>
            <a:noFill/>
          </a:ln>
        </p:spPr>
        <p:txBody>
          <a:bodyPr anchorCtr="0" anchor="t" bIns="0" lIns="0" spcFirstLastPara="1" rIns="0" wrap="square" tIns="16500">
            <a:norm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595959"/>
                </a:solidFill>
                <a:latin typeface="Montserrat"/>
                <a:ea typeface="Montserrat"/>
                <a:cs typeface="Montserrat"/>
                <a:sym typeface="Montserrat"/>
              </a:rPr>
              <a:t>En otro ejemplo de</a:t>
            </a:r>
            <a:r>
              <a:rPr b="1" i="0" lang="es" sz="1800" u="none" cap="none" strike="noStrike">
                <a:solidFill>
                  <a:srgbClr val="595959"/>
                </a:solidFill>
                <a:latin typeface="Montserrat"/>
                <a:ea typeface="Montserrat"/>
                <a:cs typeface="Montserrat"/>
                <a:sym typeface="Montserrat"/>
              </a:rPr>
              <a:t> pedir datos a través de la URL</a:t>
            </a:r>
            <a:r>
              <a:rPr b="0" i="0" lang="es" sz="1800" u="none" cap="none" strike="noStrike">
                <a:solidFill>
                  <a:srgbClr val="595959"/>
                </a:solidFill>
                <a:latin typeface="Montserrat"/>
                <a:ea typeface="Montserrat"/>
                <a:cs typeface="Montserrat"/>
                <a:sym typeface="Montserrat"/>
              </a:rPr>
              <a:t> es mediante los </a:t>
            </a:r>
            <a:r>
              <a:rPr b="1" i="0" lang="es" sz="1800" u="none" cap="none" strike="noStrike">
                <a:solidFill>
                  <a:srgbClr val="595959"/>
                </a:solidFill>
                <a:latin typeface="Montserrat"/>
                <a:ea typeface="Montserrat"/>
                <a:cs typeface="Montserrat"/>
                <a:sym typeface="Montserrat"/>
              </a:rPr>
              <a:t>querys</a:t>
            </a:r>
            <a:r>
              <a:rPr b="0" i="0" lang="es" sz="1800" u="none" cap="none" strike="noStrike">
                <a:solidFill>
                  <a:srgbClr val="595959"/>
                </a:solidFill>
                <a:latin typeface="Montserrat"/>
                <a:ea typeface="Montserrat"/>
                <a:cs typeface="Montserrat"/>
                <a:sym typeface="Montserrat"/>
              </a:rPr>
              <a:t>.</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800"/>
              <a:buFont typeface="Arial"/>
              <a:buNone/>
            </a:pPr>
            <a:r>
              <a:rPr b="0" i="0" lang="es" sz="1800" u="none" cap="none" strike="noStrike">
                <a:solidFill>
                  <a:srgbClr val="595959"/>
                </a:solidFill>
                <a:highlight>
                  <a:srgbClr val="F1C131"/>
                </a:highlight>
                <a:latin typeface="Montserrat"/>
                <a:ea typeface="Montserrat"/>
                <a:cs typeface="Montserrat"/>
                <a:sym typeface="Montserrat"/>
              </a:rPr>
              <a:t>http://localhost:3000/items?licence=pokemon</a:t>
            </a:r>
            <a:endParaRPr b="0" i="0" sz="1800" u="none" cap="none" strike="noStrike">
              <a:solidFill>
                <a:srgbClr val="595959"/>
              </a:solidFill>
              <a:highlight>
                <a:srgbClr val="F1C131"/>
              </a:highlight>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800"/>
              <a:buFont typeface="Arial"/>
              <a:buNone/>
            </a:pPr>
            <a:r>
              <a:t/>
            </a:r>
            <a:endParaRPr b="0" i="0" sz="1800" u="none" cap="none" strike="noStrike">
              <a:solidFill>
                <a:srgbClr val="595959"/>
              </a:solidFill>
              <a:latin typeface="Montserrat"/>
              <a:ea typeface="Montserrat"/>
              <a:cs typeface="Montserrat"/>
              <a:sym typeface="Montserrat"/>
            </a:endParaRPr>
          </a:p>
        </p:txBody>
      </p:sp>
      <p:sp>
        <p:nvSpPr>
          <p:cNvPr id="516" name="Google Shape;516;p19"/>
          <p:cNvSpPr txBox="1"/>
          <p:nvPr/>
        </p:nvSpPr>
        <p:spPr>
          <a:xfrm>
            <a:off x="384725" y="2939100"/>
            <a:ext cx="4869000" cy="900300"/>
          </a:xfrm>
          <a:prstGeom prst="rect">
            <a:avLst/>
          </a:prstGeom>
          <a:solidFill>
            <a:srgbClr val="414141"/>
          </a:solidFill>
          <a:ln>
            <a:noFill/>
          </a:ln>
        </p:spPr>
        <p:txBody>
          <a:bodyPr anchorCtr="0" anchor="t" bIns="0" lIns="0" spcFirstLastPara="1" rIns="0" wrap="square" tIns="80000">
            <a:spAutoFit/>
          </a:bodyPr>
          <a:lstStyle/>
          <a:p>
            <a:pPr indent="0" lvl="0" marL="85725" marR="0" rtl="0" algn="l">
              <a:lnSpc>
                <a:spcPct val="100000"/>
              </a:lnSpc>
              <a:spcBef>
                <a:spcPts val="0"/>
              </a:spcBef>
              <a:spcAft>
                <a:spcPts val="0"/>
              </a:spcAft>
              <a:buClr>
                <a:srgbClr val="000000"/>
              </a:buClr>
              <a:buSzPts val="1050"/>
              <a:buFont typeface="Arial"/>
              <a:buNone/>
            </a:pPr>
            <a:r>
              <a:rPr b="0" i="0" lang="es" sz="1050" u="none" cap="none" strike="noStrike">
                <a:solidFill>
                  <a:srgbClr val="FF7EDB"/>
                </a:solidFill>
                <a:latin typeface="Courier New"/>
                <a:ea typeface="Courier New"/>
                <a:cs typeface="Courier New"/>
                <a:sym typeface="Courier New"/>
              </a:rPr>
              <a:t>app</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get</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8B38"/>
                </a:solidFill>
                <a:latin typeface="Courier New"/>
                <a:ea typeface="Courier New"/>
                <a:cs typeface="Courier New"/>
                <a:sym typeface="Courier New"/>
              </a:rPr>
              <a:t>"/items"</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=&gt; </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0" lang="es" sz="1050" u="none" cap="none" strike="noStrike">
                <a:solidFill>
                  <a:srgbClr val="FDDE5D"/>
                </a:solidFill>
                <a:latin typeface="Courier New"/>
                <a:ea typeface="Courier New"/>
                <a:cs typeface="Courier New"/>
                <a:sym typeface="Courier New"/>
              </a:rPr>
              <a:t>const </a:t>
            </a:r>
            <a:r>
              <a:rPr b="0" i="0" lang="es" sz="1050" u="none" cap="none" strike="noStrike">
                <a:solidFill>
                  <a:srgbClr val="FF7EDB"/>
                </a:solidFill>
                <a:latin typeface="Courier New"/>
                <a:ea typeface="Courier New"/>
                <a:cs typeface="Courier New"/>
                <a:sym typeface="Courier New"/>
              </a:rPr>
              <a:t>licence </a:t>
            </a:r>
            <a:r>
              <a:rPr b="0" i="0" lang="es" sz="1050" u="none" cap="none" strike="noStrike">
                <a:solidFill>
                  <a:srgbClr val="FFFFFF"/>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query</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licence</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848BBD"/>
                </a:solidFill>
                <a:latin typeface="Courier New"/>
                <a:ea typeface="Courier New"/>
                <a:cs typeface="Courier New"/>
                <a:sym typeface="Courier New"/>
              </a:rPr>
              <a:t>//pokemon</a:t>
            </a:r>
            <a:endParaRPr b="0" i="0" sz="1050" u="none" cap="none" strike="noStrike">
              <a:solidFill>
                <a:srgbClr val="000000"/>
              </a:solidFill>
              <a:latin typeface="Courier New"/>
              <a:ea typeface="Courier New"/>
              <a:cs typeface="Courier New"/>
              <a:sym typeface="Courier New"/>
            </a:endParaRPr>
          </a:p>
          <a:p>
            <a:pPr indent="0" lvl="0" marL="542925" marR="0" rtl="0" algn="l">
              <a:lnSpc>
                <a:spcPct val="135700"/>
              </a:lnSpc>
              <a:spcBef>
                <a:spcPts val="0"/>
              </a:spcBef>
              <a:spcAft>
                <a:spcPts val="0"/>
              </a:spcAft>
              <a:buClr>
                <a:srgbClr val="000000"/>
              </a:buClr>
              <a:buSzPts val="1050"/>
              <a:buFont typeface="Arial"/>
              <a:buNone/>
            </a:pPr>
            <a:r>
              <a:rPr b="0" i="1" lang="es" sz="1050" u="none" cap="none" strike="noStrike">
                <a:solidFill>
                  <a:srgbClr val="848BBD"/>
                </a:solidFill>
                <a:latin typeface="Courier New"/>
                <a:ea typeface="Courier New"/>
                <a:cs typeface="Courier New"/>
                <a:sym typeface="Courier New"/>
              </a:rPr>
              <a:t>// lógica que filtra los ítems de la licencia pokémon</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1"/>
          <p:cNvPicPr preferRelativeResize="0"/>
          <p:nvPr/>
        </p:nvPicPr>
        <p:blipFill rotWithShape="1">
          <a:blip r:embed="rId3">
            <a:alphaModFix/>
          </a:blip>
          <a:srcRect b="0" l="0" r="0" t="0"/>
          <a:stretch/>
        </p:blipFill>
        <p:spPr>
          <a:xfrm>
            <a:off x="8078975" y="4699099"/>
            <a:ext cx="558475" cy="300724"/>
          </a:xfrm>
          <a:prstGeom prst="rect">
            <a:avLst/>
          </a:prstGeom>
          <a:noFill/>
          <a:ln>
            <a:noFill/>
          </a:ln>
        </p:spPr>
      </p:pic>
      <p:grpSp>
        <p:nvGrpSpPr>
          <p:cNvPr id="522" name="Google Shape;522;p61"/>
          <p:cNvGrpSpPr/>
          <p:nvPr/>
        </p:nvGrpSpPr>
        <p:grpSpPr>
          <a:xfrm>
            <a:off x="0" y="0"/>
            <a:ext cx="9144000" cy="513080"/>
            <a:chOff x="0" y="0"/>
            <a:chExt cx="9144000" cy="513080"/>
          </a:xfrm>
        </p:grpSpPr>
        <p:sp>
          <p:nvSpPr>
            <p:cNvPr id="523" name="Google Shape;523;p61"/>
            <p:cNvSpPr/>
            <p:nvPr/>
          </p:nvSpPr>
          <p:spPr>
            <a:xfrm>
              <a:off x="0" y="0"/>
              <a:ext cx="9144000" cy="513080"/>
            </a:xfrm>
            <a:custGeom>
              <a:rect b="b" l="l" r="r" t="t"/>
              <a:pathLst>
                <a:path extrusionOk="0" h="513080" w="9144000">
                  <a:moveTo>
                    <a:pt x="0" y="0"/>
                  </a:moveTo>
                  <a:lnTo>
                    <a:pt x="9143999" y="0"/>
                  </a:lnTo>
                  <a:lnTo>
                    <a:pt x="9143999" y="512574"/>
                  </a:lnTo>
                  <a:lnTo>
                    <a:pt x="0" y="512574"/>
                  </a:lnTo>
                  <a:lnTo>
                    <a:pt x="0" y="0"/>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61"/>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grpSp>
      <p:pic>
        <p:nvPicPr>
          <p:cNvPr id="525" name="Google Shape;525;p61"/>
          <p:cNvPicPr preferRelativeResize="0"/>
          <p:nvPr/>
        </p:nvPicPr>
        <p:blipFill rotWithShape="1">
          <a:blip r:embed="rId5">
            <a:alphaModFix/>
          </a:blip>
          <a:srcRect b="0" l="0" r="0" t="0"/>
          <a:stretch/>
        </p:blipFill>
        <p:spPr>
          <a:xfrm>
            <a:off x="432025" y="4610037"/>
            <a:ext cx="1665398" cy="478848"/>
          </a:xfrm>
          <a:prstGeom prst="rect">
            <a:avLst/>
          </a:prstGeom>
          <a:noFill/>
          <a:ln>
            <a:noFill/>
          </a:ln>
        </p:spPr>
      </p:pic>
      <p:sp>
        <p:nvSpPr>
          <p:cNvPr id="526" name="Google Shape;526;p61"/>
          <p:cNvSpPr txBox="1"/>
          <p:nvPr>
            <p:ph type="title"/>
          </p:nvPr>
        </p:nvSpPr>
        <p:spPr>
          <a:xfrm>
            <a:off x="384725" y="658100"/>
            <a:ext cx="8454600" cy="386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s" sz="2400">
                <a:solidFill>
                  <a:srgbClr val="414141"/>
                </a:solidFill>
                <a:latin typeface="Montserrat"/>
                <a:ea typeface="Montserrat"/>
                <a:cs typeface="Montserrat"/>
                <a:sym typeface="Montserrat"/>
              </a:rPr>
              <a:t>Rutas parametrizadas - query</a:t>
            </a:r>
            <a:endParaRPr sz="2400">
              <a:solidFill>
                <a:srgbClr val="414141"/>
              </a:solidFill>
              <a:latin typeface="Montserrat"/>
              <a:ea typeface="Montserrat"/>
              <a:cs typeface="Montserrat"/>
              <a:sym typeface="Montserrat"/>
            </a:endParaRPr>
          </a:p>
        </p:txBody>
      </p:sp>
      <p:sp>
        <p:nvSpPr>
          <p:cNvPr id="527" name="Google Shape;527;p61"/>
          <p:cNvSpPr txBox="1"/>
          <p:nvPr/>
        </p:nvSpPr>
        <p:spPr>
          <a:xfrm>
            <a:off x="384724" y="1271175"/>
            <a:ext cx="4442825" cy="3300900"/>
          </a:xfrm>
          <a:prstGeom prst="rect">
            <a:avLst/>
          </a:prstGeom>
          <a:noFill/>
          <a:ln>
            <a:noFill/>
          </a:ln>
        </p:spPr>
        <p:txBody>
          <a:bodyPr anchorCtr="0" anchor="t" bIns="0" lIns="0" spcFirstLastPara="1" rIns="0" wrap="square" tIns="16500">
            <a:normAutofit fontScale="92500" lnSpcReduction="10000"/>
          </a:bodyPr>
          <a:lstStyle/>
          <a:p>
            <a:pPr indent="0" lvl="0" marL="0" marR="0" rtl="0" algn="l">
              <a:lnSpc>
                <a:spcPct val="110000"/>
              </a:lnSpc>
              <a:spcBef>
                <a:spcPts val="0"/>
              </a:spcBef>
              <a:spcAft>
                <a:spcPts val="0"/>
              </a:spcAft>
              <a:buClr>
                <a:srgbClr val="000000"/>
              </a:buClr>
              <a:buSzPct val="100000"/>
              <a:buFont typeface="Arial"/>
              <a:buNone/>
            </a:pPr>
            <a:r>
              <a:rPr b="0" i="0" lang="es" sz="1700" u="none" cap="none" strike="noStrike">
                <a:solidFill>
                  <a:srgbClr val="414141"/>
                </a:solidFill>
                <a:latin typeface="Montserrat"/>
                <a:ea typeface="Montserrat"/>
                <a:cs typeface="Montserrat"/>
                <a:sym typeface="Montserrat"/>
              </a:rPr>
              <a:t>Usamos </a:t>
            </a:r>
            <a:r>
              <a:rPr b="1" i="0" lang="es" sz="1700" u="none" cap="none" strike="noStrike">
                <a:solidFill>
                  <a:srgbClr val="414141"/>
                </a:solidFill>
                <a:latin typeface="Montserrat"/>
                <a:ea typeface="Montserrat"/>
                <a:cs typeface="Montserrat"/>
                <a:sym typeface="Montserrat"/>
              </a:rPr>
              <a:t>la misma ruta que para todos los items</a:t>
            </a:r>
            <a:r>
              <a:rPr b="0" i="0" lang="es" sz="1700" u="none" cap="none" strike="noStrike">
                <a:solidFill>
                  <a:srgbClr val="414141"/>
                </a:solidFill>
                <a:latin typeface="Montserrat"/>
                <a:ea typeface="Montserrat"/>
                <a:cs typeface="Montserrat"/>
                <a:sym typeface="Montserrat"/>
              </a:rPr>
              <a:t>, solo que si recibimos un </a:t>
            </a:r>
            <a:r>
              <a:rPr b="1" i="0" lang="es" sz="1700" u="none" cap="none" strike="noStrike">
                <a:solidFill>
                  <a:srgbClr val="414141"/>
                </a:solidFill>
                <a:latin typeface="Montserrat"/>
                <a:ea typeface="Montserrat"/>
                <a:cs typeface="Montserrat"/>
                <a:sym typeface="Montserrat"/>
              </a:rPr>
              <a:t>query param</a:t>
            </a:r>
            <a:r>
              <a:rPr b="0" i="0" lang="es" sz="1700" u="none" cap="none" strike="noStrike">
                <a:solidFill>
                  <a:srgbClr val="414141"/>
                </a:solidFill>
                <a:latin typeface="Montserrat"/>
                <a:ea typeface="Montserrat"/>
                <a:cs typeface="Montserrat"/>
                <a:sym typeface="Montserrat"/>
              </a:rPr>
              <a:t>, capturamos el valor de la URL e incluimos una lógica para devolver solo los valores coincidentes.</a:t>
            </a:r>
            <a:endParaRPr b="0" i="0" sz="1700" u="none" cap="none" strike="noStrike">
              <a:solidFill>
                <a:srgbClr val="414141"/>
              </a:solidFill>
              <a:latin typeface="Montserrat"/>
              <a:ea typeface="Montserrat"/>
              <a:cs typeface="Montserrat"/>
              <a:sym typeface="Montserrat"/>
            </a:endParaRPr>
          </a:p>
          <a:p>
            <a:pPr indent="0" lvl="0" marL="0" marR="0" rtl="0" algn="l">
              <a:lnSpc>
                <a:spcPct val="110000"/>
              </a:lnSpc>
              <a:spcBef>
                <a:spcPts val="1000"/>
              </a:spcBef>
              <a:spcAft>
                <a:spcPts val="1000"/>
              </a:spcAft>
              <a:buClr>
                <a:srgbClr val="000000"/>
              </a:buClr>
              <a:buSzPct val="100000"/>
              <a:buFont typeface="Arial"/>
              <a:buNone/>
            </a:pPr>
            <a:r>
              <a:rPr b="0" i="0" lang="es" sz="1700" u="none" cap="none" strike="noStrike">
                <a:solidFill>
                  <a:srgbClr val="414141"/>
                </a:solidFill>
                <a:latin typeface="Montserrat"/>
                <a:ea typeface="Montserrat"/>
                <a:cs typeface="Montserrat"/>
                <a:sym typeface="Montserrat"/>
              </a:rPr>
              <a:t>Cuando se recibe una solicitud en esta ruta, Express.js analiza automáticamente los parámetros de consulta de la URL y los hace accesibles a través del objeto </a:t>
            </a:r>
            <a:r>
              <a:rPr b="1" i="0" lang="es" sz="1700" u="none" cap="none" strike="noStrike">
                <a:solidFill>
                  <a:srgbClr val="414141"/>
                </a:solidFill>
                <a:latin typeface="Montserrat"/>
                <a:ea typeface="Montserrat"/>
                <a:cs typeface="Montserrat"/>
                <a:sym typeface="Montserrat"/>
              </a:rPr>
              <a:t>req.query</a:t>
            </a:r>
            <a:r>
              <a:rPr b="0" i="0" lang="es" sz="1700" u="none" cap="none" strike="noStrike">
                <a:solidFill>
                  <a:srgbClr val="414141"/>
                </a:solidFill>
                <a:latin typeface="Montserrat"/>
                <a:ea typeface="Montserrat"/>
                <a:cs typeface="Montserrat"/>
                <a:sym typeface="Montserrat"/>
              </a:rPr>
              <a:t>. En este caso, estamos </a:t>
            </a:r>
            <a:r>
              <a:rPr b="1" i="0" lang="es" sz="1700" u="none" cap="none" strike="noStrike">
                <a:solidFill>
                  <a:srgbClr val="414141"/>
                </a:solidFill>
                <a:latin typeface="Montserrat"/>
                <a:ea typeface="Montserrat"/>
                <a:cs typeface="Montserrat"/>
                <a:sym typeface="Montserrat"/>
              </a:rPr>
              <a:t>extrayendo el valor del parámetro licence</a:t>
            </a:r>
            <a:r>
              <a:rPr b="0" i="0" lang="es" sz="1700" u="none" cap="none" strike="noStrike">
                <a:solidFill>
                  <a:srgbClr val="414141"/>
                </a:solidFill>
                <a:latin typeface="Montserrat"/>
                <a:ea typeface="Montserrat"/>
                <a:cs typeface="Montserrat"/>
                <a:sym typeface="Montserrat"/>
              </a:rPr>
              <a:t> con </a:t>
            </a:r>
            <a:r>
              <a:rPr b="1" i="0" lang="es" sz="1700" u="none" cap="none" strike="noStrike">
                <a:solidFill>
                  <a:srgbClr val="414141"/>
                </a:solidFill>
                <a:highlight>
                  <a:srgbClr val="F1C131"/>
                </a:highlight>
                <a:latin typeface="Montserrat"/>
                <a:ea typeface="Montserrat"/>
                <a:cs typeface="Montserrat"/>
                <a:sym typeface="Montserrat"/>
              </a:rPr>
              <a:t>req.query.licence</a:t>
            </a:r>
            <a:r>
              <a:rPr b="0" i="0" lang="es" sz="1700" u="none" cap="none" strike="noStrike">
                <a:solidFill>
                  <a:srgbClr val="414141"/>
                </a:solidFill>
                <a:latin typeface="Montserrat"/>
                <a:ea typeface="Montserrat"/>
                <a:cs typeface="Montserrat"/>
                <a:sym typeface="Montserrat"/>
              </a:rPr>
              <a:t>.</a:t>
            </a:r>
            <a:endParaRPr b="0" i="0" sz="1700" u="none" cap="none" strike="noStrike">
              <a:solidFill>
                <a:srgbClr val="414141"/>
              </a:solidFill>
              <a:latin typeface="Montserrat"/>
              <a:ea typeface="Montserrat"/>
              <a:cs typeface="Montserrat"/>
              <a:sym typeface="Montserrat"/>
            </a:endParaRPr>
          </a:p>
        </p:txBody>
      </p:sp>
      <p:sp>
        <p:nvSpPr>
          <p:cNvPr id="528" name="Google Shape;528;p61"/>
          <p:cNvSpPr txBox="1"/>
          <p:nvPr/>
        </p:nvSpPr>
        <p:spPr>
          <a:xfrm>
            <a:off x="4827550" y="2258775"/>
            <a:ext cx="4011900" cy="1119600"/>
          </a:xfrm>
          <a:prstGeom prst="rect">
            <a:avLst/>
          </a:prstGeom>
          <a:solidFill>
            <a:srgbClr val="414141"/>
          </a:solidFill>
          <a:ln>
            <a:noFill/>
          </a:ln>
        </p:spPr>
        <p:txBody>
          <a:bodyPr anchorCtr="0" anchor="t" bIns="0" lIns="0" spcFirstLastPara="1" rIns="0" wrap="square" tIns="80000">
            <a:spAutoFit/>
          </a:bodyPr>
          <a:lstStyle/>
          <a:p>
            <a:pPr indent="0" lvl="0" marL="85725" marR="0" rtl="0" algn="l">
              <a:lnSpc>
                <a:spcPct val="100000"/>
              </a:lnSpc>
              <a:spcBef>
                <a:spcPts val="0"/>
              </a:spcBef>
              <a:spcAft>
                <a:spcPts val="0"/>
              </a:spcAft>
              <a:buClr>
                <a:srgbClr val="000000"/>
              </a:buClr>
              <a:buSzPts val="1050"/>
              <a:buFont typeface="Arial"/>
              <a:buNone/>
            </a:pPr>
            <a:r>
              <a:rPr b="0" i="0" lang="es" sz="1050" u="none" cap="none" strike="noStrike">
                <a:solidFill>
                  <a:srgbClr val="FF7EDB"/>
                </a:solidFill>
                <a:latin typeface="Courier New"/>
                <a:ea typeface="Courier New"/>
                <a:cs typeface="Courier New"/>
                <a:sym typeface="Courier New"/>
              </a:rPr>
              <a:t>app</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36F9F6"/>
                </a:solidFill>
                <a:latin typeface="Courier New"/>
                <a:ea typeface="Courier New"/>
                <a:cs typeface="Courier New"/>
                <a:sym typeface="Courier New"/>
              </a:rPr>
              <a:t>get</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FF8B38"/>
                </a:solidFill>
                <a:latin typeface="Courier New"/>
                <a:ea typeface="Courier New"/>
                <a:cs typeface="Courier New"/>
                <a:sym typeface="Courier New"/>
              </a:rPr>
              <a:t>"/items"</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res</a:t>
            </a:r>
            <a:r>
              <a:rPr b="0" i="0" lang="es" sz="1050" u="none" cap="none" strike="noStrike">
                <a:solidFill>
                  <a:srgbClr val="BBBBBB"/>
                </a:solidFill>
                <a:latin typeface="Courier New"/>
                <a:ea typeface="Courier New"/>
                <a:cs typeface="Courier New"/>
                <a:sym typeface="Courier New"/>
              </a:rPr>
              <a:t>) </a:t>
            </a:r>
            <a:r>
              <a:rPr b="0" i="0" lang="es" sz="1050" u="none" cap="none" strike="noStrike">
                <a:solidFill>
                  <a:srgbClr val="FDDE5D"/>
                </a:solidFill>
                <a:latin typeface="Courier New"/>
                <a:ea typeface="Courier New"/>
                <a:cs typeface="Courier New"/>
                <a:sym typeface="Courier New"/>
              </a:rPr>
              <a:t>=&gt; </a:t>
            </a: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a:p>
            <a:pPr indent="0" lvl="0" marL="405765" marR="0" rtl="0" algn="l">
              <a:lnSpc>
                <a:spcPct val="100000"/>
              </a:lnSpc>
              <a:spcBef>
                <a:spcPts val="450"/>
              </a:spcBef>
              <a:spcAft>
                <a:spcPts val="0"/>
              </a:spcAft>
              <a:buClr>
                <a:srgbClr val="000000"/>
              </a:buClr>
              <a:buSzPts val="1050"/>
              <a:buFont typeface="Arial"/>
              <a:buNone/>
            </a:pPr>
            <a:r>
              <a:rPr b="0" i="0" lang="es" sz="1050" u="none" cap="none" strike="noStrike">
                <a:solidFill>
                  <a:srgbClr val="FDDE5D"/>
                </a:solidFill>
                <a:latin typeface="Courier New"/>
                <a:ea typeface="Courier New"/>
                <a:cs typeface="Courier New"/>
                <a:sym typeface="Courier New"/>
              </a:rPr>
              <a:t>const </a:t>
            </a:r>
            <a:r>
              <a:rPr b="0" i="0" lang="es" sz="1050" u="none" cap="none" strike="noStrike">
                <a:solidFill>
                  <a:srgbClr val="FF7EDB"/>
                </a:solidFill>
                <a:latin typeface="Courier New"/>
                <a:ea typeface="Courier New"/>
                <a:cs typeface="Courier New"/>
                <a:sym typeface="Courier New"/>
              </a:rPr>
              <a:t>licence </a:t>
            </a:r>
            <a:r>
              <a:rPr b="0" i="0" lang="es" sz="1050" u="none" cap="none" strike="noStrike">
                <a:solidFill>
                  <a:srgbClr val="FFFFFF"/>
                </a:solidFill>
                <a:latin typeface="Courier New"/>
                <a:ea typeface="Courier New"/>
                <a:cs typeface="Courier New"/>
                <a:sym typeface="Courier New"/>
              </a:rPr>
              <a:t>= </a:t>
            </a:r>
            <a:r>
              <a:rPr b="0" i="1" lang="es" sz="1050" u="none" cap="none" strike="noStrike">
                <a:solidFill>
                  <a:srgbClr val="FF7EDB"/>
                </a:solidFill>
                <a:latin typeface="Courier New"/>
                <a:ea typeface="Courier New"/>
                <a:cs typeface="Courier New"/>
                <a:sym typeface="Courier New"/>
              </a:rPr>
              <a:t>req</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query</a:t>
            </a:r>
            <a:r>
              <a:rPr b="0" i="0" lang="es" sz="1050" u="none" cap="none" strike="noStrike">
                <a:solidFill>
                  <a:srgbClr val="BBBBBB"/>
                </a:solidFill>
                <a:latin typeface="Courier New"/>
                <a:ea typeface="Courier New"/>
                <a:cs typeface="Courier New"/>
                <a:sym typeface="Courier New"/>
              </a:rPr>
              <a:t>.</a:t>
            </a:r>
            <a:r>
              <a:rPr b="0" i="0" lang="es" sz="1050" u="none" cap="none" strike="noStrike">
                <a:solidFill>
                  <a:srgbClr val="2EE1FA"/>
                </a:solidFill>
                <a:latin typeface="Courier New"/>
                <a:ea typeface="Courier New"/>
                <a:cs typeface="Courier New"/>
                <a:sym typeface="Courier New"/>
              </a:rPr>
              <a:t>licence</a:t>
            </a:r>
            <a:r>
              <a:rPr b="0" i="0" lang="es" sz="1050" u="none" cap="none" strike="noStrike">
                <a:solidFill>
                  <a:srgbClr val="BBBBBB"/>
                </a:solidFill>
                <a:latin typeface="Courier New"/>
                <a:ea typeface="Courier New"/>
                <a:cs typeface="Courier New"/>
                <a:sym typeface="Courier New"/>
              </a:rPr>
              <a:t>; </a:t>
            </a:r>
            <a:r>
              <a:rPr b="0" i="1" lang="es" sz="1050" u="none" cap="none" strike="noStrike">
                <a:solidFill>
                  <a:srgbClr val="848BBD"/>
                </a:solidFill>
                <a:latin typeface="Courier New"/>
                <a:ea typeface="Courier New"/>
                <a:cs typeface="Courier New"/>
                <a:sym typeface="Courier New"/>
              </a:rPr>
              <a:t>//pokemon</a:t>
            </a:r>
            <a:endParaRPr b="0" i="0" sz="1050" u="none" cap="none" strike="noStrike">
              <a:solidFill>
                <a:srgbClr val="000000"/>
              </a:solidFill>
              <a:latin typeface="Courier New"/>
              <a:ea typeface="Courier New"/>
              <a:cs typeface="Courier New"/>
              <a:sym typeface="Courier New"/>
            </a:endParaRPr>
          </a:p>
          <a:p>
            <a:pPr indent="0" lvl="0" marL="542925" marR="0" rtl="0" algn="l">
              <a:lnSpc>
                <a:spcPct val="135700"/>
              </a:lnSpc>
              <a:spcBef>
                <a:spcPts val="0"/>
              </a:spcBef>
              <a:spcAft>
                <a:spcPts val="0"/>
              </a:spcAft>
              <a:buClr>
                <a:srgbClr val="000000"/>
              </a:buClr>
              <a:buSzPts val="1050"/>
              <a:buFont typeface="Arial"/>
              <a:buNone/>
            </a:pPr>
            <a:r>
              <a:rPr b="0" i="1" lang="es" sz="1050" u="none" cap="none" strike="noStrike">
                <a:solidFill>
                  <a:srgbClr val="848BBD"/>
                </a:solidFill>
                <a:latin typeface="Courier New"/>
                <a:ea typeface="Courier New"/>
                <a:cs typeface="Courier New"/>
                <a:sym typeface="Courier New"/>
              </a:rPr>
              <a:t>// lógica que filtra los ítems de la </a:t>
            </a:r>
            <a:endParaRPr b="0" i="1" sz="1050" u="none" cap="none" strike="noStrike">
              <a:solidFill>
                <a:srgbClr val="848BBD"/>
              </a:solidFill>
              <a:latin typeface="Courier New"/>
              <a:ea typeface="Courier New"/>
              <a:cs typeface="Courier New"/>
              <a:sym typeface="Courier New"/>
            </a:endParaRPr>
          </a:p>
          <a:p>
            <a:pPr indent="0" lvl="0" marL="542925" marR="0" rtl="0" algn="l">
              <a:lnSpc>
                <a:spcPct val="135700"/>
              </a:lnSpc>
              <a:spcBef>
                <a:spcPts val="0"/>
              </a:spcBef>
              <a:spcAft>
                <a:spcPts val="0"/>
              </a:spcAft>
              <a:buClr>
                <a:srgbClr val="000000"/>
              </a:buClr>
              <a:buSzPts val="1050"/>
              <a:buFont typeface="Arial"/>
              <a:buNone/>
            </a:pPr>
            <a:r>
              <a:rPr b="0" i="1" lang="es" sz="1050" u="none" cap="none" strike="noStrike">
                <a:solidFill>
                  <a:srgbClr val="848BBD"/>
                </a:solidFill>
                <a:latin typeface="Courier New"/>
                <a:ea typeface="Courier New"/>
                <a:cs typeface="Courier New"/>
                <a:sym typeface="Courier New"/>
              </a:rPr>
              <a:t>// licencia pokémon</a:t>
            </a:r>
            <a:endParaRPr b="0" i="0" sz="1050" u="none" cap="none" strike="noStrike">
              <a:solidFill>
                <a:srgbClr val="000000"/>
              </a:solidFill>
              <a:latin typeface="Courier New"/>
              <a:ea typeface="Courier New"/>
              <a:cs typeface="Courier New"/>
              <a:sym typeface="Courier New"/>
            </a:endParaRPr>
          </a:p>
          <a:p>
            <a:pPr indent="0" lvl="0" marL="85725" marR="0" rtl="0" algn="l">
              <a:lnSpc>
                <a:spcPct val="100000"/>
              </a:lnSpc>
              <a:spcBef>
                <a:spcPts val="450"/>
              </a:spcBef>
              <a:spcAft>
                <a:spcPts val="0"/>
              </a:spcAft>
              <a:buClr>
                <a:srgbClr val="000000"/>
              </a:buClr>
              <a:buSzPts val="1050"/>
              <a:buFont typeface="Arial"/>
              <a:buNone/>
            </a:pPr>
            <a:r>
              <a:rPr b="0" i="0" lang="es" sz="1050" u="none" cap="none" strike="noStrike">
                <a:solidFill>
                  <a:srgbClr val="BBBBBB"/>
                </a:solidFill>
                <a:latin typeface="Courier New"/>
                <a:ea typeface="Courier New"/>
                <a:cs typeface="Courier New"/>
                <a:sym typeface="Courier New"/>
              </a:rPr>
              <a:t>})</a:t>
            </a:r>
            <a:endParaRPr b="0" i="0" sz="105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5"/>
          <p:cNvGrpSpPr/>
          <p:nvPr/>
        </p:nvGrpSpPr>
        <p:grpSpPr>
          <a:xfrm>
            <a:off x="4572149" y="0"/>
            <a:ext cx="4572000" cy="5143500"/>
            <a:chOff x="4572149" y="0"/>
            <a:chExt cx="4572000" cy="5143500"/>
          </a:xfrm>
        </p:grpSpPr>
        <p:sp>
          <p:nvSpPr>
            <p:cNvPr id="184" name="Google Shape;184;p5"/>
            <p:cNvSpPr/>
            <p:nvPr/>
          </p:nvSpPr>
          <p:spPr>
            <a:xfrm>
              <a:off x="4572149" y="0"/>
              <a:ext cx="4572000" cy="5143500"/>
            </a:xfrm>
            <a:custGeom>
              <a:rect b="b" l="l" r="r" t="t"/>
              <a:pathLst>
                <a:path extrusionOk="0" h="5143500" w="4572000">
                  <a:moveTo>
                    <a:pt x="0" y="5143499"/>
                  </a:moveTo>
                  <a:lnTo>
                    <a:pt x="0" y="0"/>
                  </a:lnTo>
                  <a:lnTo>
                    <a:pt x="4571849" y="0"/>
                  </a:lnTo>
                  <a:lnTo>
                    <a:pt x="4571849" y="5143499"/>
                  </a:lnTo>
                  <a:lnTo>
                    <a:pt x="0"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5"/>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grpSp>
      <p:pic>
        <p:nvPicPr>
          <p:cNvPr id="186" name="Google Shape;186;p5"/>
          <p:cNvPicPr preferRelativeResize="0"/>
          <p:nvPr/>
        </p:nvPicPr>
        <p:blipFill rotWithShape="1">
          <a:blip r:embed="rId4">
            <a:alphaModFix/>
          </a:blip>
          <a:srcRect b="0" l="0" r="0" t="0"/>
          <a:stretch/>
        </p:blipFill>
        <p:spPr>
          <a:xfrm>
            <a:off x="3506975" y="4699099"/>
            <a:ext cx="558474" cy="300724"/>
          </a:xfrm>
          <a:prstGeom prst="rect">
            <a:avLst/>
          </a:prstGeom>
          <a:noFill/>
          <a:ln>
            <a:noFill/>
          </a:ln>
        </p:spPr>
      </p:pic>
      <p:pic>
        <p:nvPicPr>
          <p:cNvPr id="187" name="Google Shape;187;p5"/>
          <p:cNvPicPr preferRelativeResize="0"/>
          <p:nvPr/>
        </p:nvPicPr>
        <p:blipFill rotWithShape="1">
          <a:blip r:embed="rId5">
            <a:alphaModFix/>
          </a:blip>
          <a:srcRect b="0" l="0" r="0" t="0"/>
          <a:stretch/>
        </p:blipFill>
        <p:spPr>
          <a:xfrm>
            <a:off x="432025" y="4610037"/>
            <a:ext cx="1665397" cy="478849"/>
          </a:xfrm>
          <a:prstGeom prst="rect">
            <a:avLst/>
          </a:prstGeom>
          <a:noFill/>
          <a:ln>
            <a:noFill/>
          </a:ln>
        </p:spPr>
      </p:pic>
      <p:pic>
        <p:nvPicPr>
          <p:cNvPr id="188" name="Google Shape;188;p5"/>
          <p:cNvPicPr preferRelativeResize="0"/>
          <p:nvPr/>
        </p:nvPicPr>
        <p:blipFill rotWithShape="1">
          <a:blip r:embed="rId6">
            <a:alphaModFix/>
          </a:blip>
          <a:srcRect b="0" l="0" r="0" t="0"/>
          <a:stretch/>
        </p:blipFill>
        <p:spPr>
          <a:xfrm>
            <a:off x="461600" y="1631213"/>
            <a:ext cx="3762199" cy="1881074"/>
          </a:xfrm>
          <a:prstGeom prst="rect">
            <a:avLst/>
          </a:prstGeom>
          <a:noFill/>
          <a:ln>
            <a:noFill/>
          </a:ln>
        </p:spPr>
      </p:pic>
      <p:sp>
        <p:nvSpPr>
          <p:cNvPr id="189" name="Google Shape;189;p5"/>
          <p:cNvSpPr txBox="1"/>
          <p:nvPr>
            <p:ph type="title"/>
          </p:nvPr>
        </p:nvSpPr>
        <p:spPr>
          <a:xfrm>
            <a:off x="5190600" y="1777050"/>
            <a:ext cx="3335100" cy="1589400"/>
          </a:xfrm>
          <a:prstGeom prst="rect">
            <a:avLst/>
          </a:prstGeom>
          <a:noFill/>
          <a:ln>
            <a:noFill/>
          </a:ln>
        </p:spPr>
        <p:txBody>
          <a:bodyPr anchorCtr="0" anchor="ctr" bIns="0" lIns="0" spcFirstLastPara="1" rIns="0" wrap="square" tIns="12050">
            <a:noAutofit/>
          </a:bodyPr>
          <a:lstStyle/>
          <a:p>
            <a:pPr indent="0" lvl="0" marL="12700" marR="5080" rtl="0" algn="l">
              <a:lnSpc>
                <a:spcPct val="100600"/>
              </a:lnSpc>
              <a:spcBef>
                <a:spcPts val="0"/>
              </a:spcBef>
              <a:spcAft>
                <a:spcPts val="0"/>
              </a:spcAft>
              <a:buSzPts val="1400"/>
              <a:buNone/>
            </a:pPr>
            <a:r>
              <a:rPr lang="es" sz="3400">
                <a:solidFill>
                  <a:srgbClr val="414141"/>
                </a:solidFill>
                <a:latin typeface="Montserrat"/>
                <a:ea typeface="Montserrat"/>
                <a:cs typeface="Montserrat"/>
                <a:sym typeface="Montserrat"/>
              </a:rPr>
              <a:t>Un </a:t>
            </a:r>
            <a:r>
              <a:rPr b="1" lang="es" sz="3400">
                <a:solidFill>
                  <a:srgbClr val="414141"/>
                </a:solidFill>
                <a:latin typeface="Montserrat"/>
                <a:ea typeface="Montserrat"/>
                <a:cs typeface="Montserrat"/>
                <a:sym typeface="Montserrat"/>
              </a:rPr>
              <a:t>framework </a:t>
            </a:r>
            <a:r>
              <a:rPr lang="es" sz="3400">
                <a:solidFill>
                  <a:srgbClr val="414141"/>
                </a:solidFill>
                <a:latin typeface="Montserrat"/>
                <a:ea typeface="Montserrat"/>
                <a:cs typeface="Montserrat"/>
                <a:sym typeface="Montserrat"/>
              </a:rPr>
              <a:t>a la medida.</a:t>
            </a:r>
            <a:endParaRPr sz="34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2"/>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3"/>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700"/>
              <a:buNone/>
            </a:pPr>
            <a:r>
              <a:rPr lang="es"/>
              <a:t>Recordá: </a:t>
            </a:r>
            <a:endParaRPr/>
          </a:p>
          <a:p>
            <a:pPr indent="-431800" lvl="0" marL="457200" rtl="0" algn="l">
              <a:lnSpc>
                <a:spcPct val="100000"/>
              </a:lnSpc>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Revisar la Cartelera de Novedades.</a:t>
            </a:r>
            <a:endParaRPr b="0" sz="3200">
              <a:latin typeface="Montserrat SemiBold"/>
              <a:ea typeface="Montserrat SemiBold"/>
              <a:cs typeface="Montserrat SemiBold"/>
              <a:sym typeface="Montserrat SemiBold"/>
            </a:endParaRPr>
          </a:p>
          <a:p>
            <a:pPr indent="-431800" lvl="0" marL="457200" rtl="0" algn="l">
              <a:lnSpc>
                <a:spcPct val="100000"/>
              </a:lnSpc>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Hacer tus consultas en el Foro.</a:t>
            </a:r>
            <a:endParaRPr b="0" sz="3200">
              <a:latin typeface="Montserrat SemiBold"/>
              <a:ea typeface="Montserrat SemiBold"/>
              <a:cs typeface="Montserrat SemiBold"/>
              <a:sym typeface="Montserrat SemiBold"/>
            </a:endParaRPr>
          </a:p>
          <a:p>
            <a:pPr indent="-431800" lvl="0" marL="457200" rtl="0" algn="l">
              <a:lnSpc>
                <a:spcPct val="100000"/>
              </a:lnSpc>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Realizar los Ejercicios obligatorios.</a:t>
            </a:r>
            <a:endParaRPr b="0" sz="3200">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ts val="3700"/>
              <a:buNone/>
            </a:pPr>
            <a:r>
              <a:t/>
            </a:r>
            <a:endParaRPr sz="3200"/>
          </a:p>
          <a:p>
            <a:pPr indent="0" lvl="0" marL="0" rtl="0" algn="l">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4"/>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1200"/>
              </a:spcBef>
              <a:spcAft>
                <a:spcPts val="0"/>
              </a:spcAft>
              <a:buSzPts val="3700"/>
              <a:buNone/>
            </a:pPr>
            <a:r>
              <a:rPr lang="es"/>
              <a:t>Muchas gracias por tu atención.</a:t>
            </a:r>
            <a:endParaRPr/>
          </a:p>
          <a:p>
            <a:pPr indent="0" lvl="0" marL="0" rtl="0" algn="l">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6"/>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6"/>
          <p:cNvPicPr preferRelativeResize="0"/>
          <p:nvPr/>
        </p:nvPicPr>
        <p:blipFill rotWithShape="1">
          <a:blip r:embed="rId3">
            <a:alphaModFix/>
          </a:blip>
          <a:srcRect b="0" l="0" r="0" t="0"/>
          <a:stretch/>
        </p:blipFill>
        <p:spPr>
          <a:xfrm>
            <a:off x="7910675" y="4073938"/>
            <a:ext cx="1233324" cy="1069561"/>
          </a:xfrm>
          <a:prstGeom prst="rect">
            <a:avLst/>
          </a:prstGeom>
          <a:noFill/>
          <a:ln>
            <a:noFill/>
          </a:ln>
        </p:spPr>
      </p:pic>
      <p:pic>
        <p:nvPicPr>
          <p:cNvPr id="196" name="Google Shape;196;p6"/>
          <p:cNvPicPr preferRelativeResize="0"/>
          <p:nvPr/>
        </p:nvPicPr>
        <p:blipFill rotWithShape="1">
          <a:blip r:embed="rId4">
            <a:alphaModFix/>
          </a:blip>
          <a:srcRect b="0" l="0" r="0" t="0"/>
          <a:stretch/>
        </p:blipFill>
        <p:spPr>
          <a:xfrm>
            <a:off x="8155184" y="33946"/>
            <a:ext cx="876878" cy="399275"/>
          </a:xfrm>
          <a:prstGeom prst="rect">
            <a:avLst/>
          </a:prstGeom>
          <a:noFill/>
          <a:ln>
            <a:noFill/>
          </a:ln>
        </p:spPr>
      </p:pic>
      <p:pic>
        <p:nvPicPr>
          <p:cNvPr id="197" name="Google Shape;197;p6"/>
          <p:cNvPicPr preferRelativeResize="0"/>
          <p:nvPr/>
        </p:nvPicPr>
        <p:blipFill rotWithShape="1">
          <a:blip r:embed="rId5">
            <a:alphaModFix/>
          </a:blip>
          <a:srcRect b="0" l="0" r="0" t="0"/>
          <a:stretch/>
        </p:blipFill>
        <p:spPr>
          <a:xfrm>
            <a:off x="0" y="4264237"/>
            <a:ext cx="1163080" cy="792599"/>
          </a:xfrm>
          <a:prstGeom prst="rect">
            <a:avLst/>
          </a:prstGeom>
          <a:noFill/>
          <a:ln>
            <a:noFill/>
          </a:ln>
        </p:spPr>
      </p:pic>
      <p:sp>
        <p:nvSpPr>
          <p:cNvPr id="198" name="Google Shape;198;p6"/>
          <p:cNvSpPr txBox="1"/>
          <p:nvPr/>
        </p:nvSpPr>
        <p:spPr>
          <a:xfrm>
            <a:off x="431800" y="1168500"/>
            <a:ext cx="7723500" cy="3095700"/>
          </a:xfrm>
          <a:prstGeom prst="rect">
            <a:avLst/>
          </a:prstGeom>
          <a:noFill/>
          <a:ln>
            <a:noFill/>
          </a:ln>
        </p:spPr>
        <p:txBody>
          <a:bodyPr anchorCtr="0" anchor="ctr" bIns="0" lIns="0" spcFirstLastPara="1" rIns="0" wrap="square" tIns="12700">
            <a:normAutofit lnSpcReduction="10000"/>
          </a:bodyPr>
          <a:lstStyle/>
          <a:p>
            <a:pPr indent="0" lvl="0" marL="12700" marR="5080" rtl="0" algn="l">
              <a:lnSpc>
                <a:spcPct val="100000"/>
              </a:lnSpc>
              <a:spcBef>
                <a:spcPts val="0"/>
              </a:spcBef>
              <a:spcAft>
                <a:spcPts val="0"/>
              </a:spcAft>
              <a:buClr>
                <a:schemeClr val="dk1"/>
              </a:buClr>
              <a:buSzPts val="1100"/>
              <a:buFont typeface="Arial"/>
              <a:buNone/>
            </a:pPr>
            <a:r>
              <a:rPr b="0" i="0" lang="es" sz="1900" u="none" cap="none" strike="noStrike">
                <a:solidFill>
                  <a:srgbClr val="595959"/>
                </a:solidFill>
                <a:latin typeface="Montserrat"/>
                <a:ea typeface="Montserrat"/>
                <a:cs typeface="Montserrat"/>
                <a:sym typeface="Montserrat"/>
              </a:rPr>
              <a:t>Montar un </a:t>
            </a:r>
            <a:r>
              <a:rPr b="0" i="0" lang="es" sz="1900" u="sng" cap="none" strike="noStrike">
                <a:solidFill>
                  <a:srgbClr val="595959"/>
                </a:solidFill>
                <a:latin typeface="Montserrat"/>
                <a:ea typeface="Montserrat"/>
                <a:cs typeface="Montserrat"/>
                <a:sym typeface="Montserrat"/>
              </a:rPr>
              <a:t>server de forma nativa</a:t>
            </a:r>
            <a:r>
              <a:rPr b="0" i="0" lang="es" sz="1900" u="none" cap="none" strike="noStrike">
                <a:solidFill>
                  <a:srgbClr val="595959"/>
                </a:solidFill>
                <a:latin typeface="Montserrat"/>
                <a:ea typeface="Montserrat"/>
                <a:cs typeface="Montserrat"/>
                <a:sym typeface="Montserrat"/>
              </a:rPr>
              <a:t> con Node para </a:t>
            </a:r>
            <a:r>
              <a:rPr b="0" i="0" lang="es" sz="1900" u="none" cap="none" strike="noStrike">
                <a:solidFill>
                  <a:schemeClr val="lt2"/>
                </a:solidFill>
                <a:highlight>
                  <a:srgbClr val="4472C4"/>
                </a:highlight>
                <a:latin typeface="Montserrat"/>
                <a:ea typeface="Montserrat"/>
                <a:cs typeface="Montserrat"/>
                <a:sym typeface="Montserrat"/>
              </a:rPr>
              <a:t>proyectos robustos</a:t>
            </a:r>
            <a:r>
              <a:rPr b="0" i="0" lang="es" sz="1900" u="none" cap="none" strike="noStrike">
                <a:solidFill>
                  <a:srgbClr val="595959"/>
                </a:solidFill>
                <a:latin typeface="Montserrat"/>
                <a:ea typeface="Montserrat"/>
                <a:cs typeface="Montserrat"/>
                <a:sym typeface="Montserrat"/>
              </a:rPr>
              <a:t> resulta </a:t>
            </a:r>
            <a:r>
              <a:rPr b="1" i="0" lang="es" sz="1900" u="none" cap="none" strike="noStrike">
                <a:solidFill>
                  <a:srgbClr val="4472C4"/>
                </a:solidFill>
                <a:latin typeface="Montserrat"/>
                <a:ea typeface="Montserrat"/>
                <a:cs typeface="Montserrat"/>
                <a:sym typeface="Montserrat"/>
              </a:rPr>
              <a:t>algo tedioso y difícil de escalar</a:t>
            </a:r>
            <a:r>
              <a:rPr b="0" i="0" lang="es" sz="1900" u="none" cap="none" strike="noStrike">
                <a:solidFill>
                  <a:srgbClr val="595959"/>
                </a:solidFill>
                <a:latin typeface="Montserrat"/>
                <a:ea typeface="Montserrat"/>
                <a:cs typeface="Montserrat"/>
                <a:sym typeface="Montserrat"/>
              </a:rPr>
              <a:t>.</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1000"/>
              </a:spcBef>
              <a:spcAft>
                <a:spcPts val="0"/>
              </a:spcAft>
              <a:buClr>
                <a:srgbClr val="000000"/>
              </a:buClr>
              <a:buSzPts val="1100"/>
              <a:buFont typeface="Arial"/>
              <a:buNone/>
            </a:pPr>
            <a:r>
              <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0"/>
              </a:spcBef>
              <a:spcAft>
                <a:spcPts val="0"/>
              </a:spcAft>
              <a:buClr>
                <a:schemeClr val="dk1"/>
              </a:buClr>
              <a:buSzPts val="1100"/>
              <a:buFont typeface="Arial"/>
              <a:buNone/>
            </a:pPr>
            <a:r>
              <a:rPr b="0" i="0" lang="es" sz="1900" u="none" cap="none" strike="noStrike">
                <a:solidFill>
                  <a:srgbClr val="595959"/>
                </a:solidFill>
                <a:latin typeface="Montserrat"/>
                <a:ea typeface="Montserrat"/>
                <a:cs typeface="Montserrat"/>
                <a:sym typeface="Montserrat"/>
              </a:rPr>
              <a:t>Por eso </a:t>
            </a:r>
            <a:r>
              <a:rPr b="1" i="0" lang="es" sz="1900" u="none" cap="none" strike="noStrike">
                <a:solidFill>
                  <a:srgbClr val="595959"/>
                </a:solidFill>
                <a:latin typeface="Montserrat"/>
                <a:ea typeface="Montserrat"/>
                <a:cs typeface="Montserrat"/>
                <a:sym typeface="Montserrat"/>
              </a:rPr>
              <a:t>existen diversos Frameworks </a:t>
            </a:r>
            <a:r>
              <a:rPr b="0" i="0" lang="es" sz="1900" u="none" cap="none" strike="noStrike">
                <a:solidFill>
                  <a:srgbClr val="595959"/>
                </a:solidFill>
                <a:latin typeface="Montserrat"/>
                <a:ea typeface="Montserrat"/>
                <a:cs typeface="Montserrat"/>
                <a:sym typeface="Montserrat"/>
              </a:rPr>
              <a:t>de Node como HapiJS, Koa, NestJS o </a:t>
            </a:r>
            <a:r>
              <a:rPr b="1" i="0" lang="es" sz="1900" u="none" cap="none" strike="noStrike">
                <a:solidFill>
                  <a:srgbClr val="37761C"/>
                </a:solidFill>
                <a:latin typeface="Montserrat"/>
                <a:ea typeface="Montserrat"/>
                <a:cs typeface="Montserrat"/>
                <a:sym typeface="Montserrat"/>
              </a:rPr>
              <a:t>Express</a:t>
            </a:r>
            <a:r>
              <a:rPr b="0" i="0" lang="es" sz="1900" u="none" cap="none" strike="noStrike">
                <a:solidFill>
                  <a:srgbClr val="595959"/>
                </a:solidFill>
                <a:latin typeface="Montserrat"/>
                <a:ea typeface="Montserrat"/>
                <a:cs typeface="Montserrat"/>
                <a:sym typeface="Montserrat"/>
              </a:rPr>
              <a:t>, entre otros.</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0"/>
              </a:spcBef>
              <a:spcAft>
                <a:spcPts val="0"/>
              </a:spcAft>
              <a:buClr>
                <a:srgbClr val="000000"/>
              </a:buClr>
              <a:buSzPts val="1100"/>
              <a:buFont typeface="Arial"/>
              <a:buNone/>
            </a:pPr>
            <a:r>
              <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0"/>
              </a:spcBef>
              <a:spcAft>
                <a:spcPts val="0"/>
              </a:spcAft>
              <a:buClr>
                <a:schemeClr val="dk1"/>
              </a:buClr>
              <a:buSzPts val="1100"/>
              <a:buFont typeface="Arial"/>
              <a:buNone/>
            </a:pPr>
            <a:r>
              <a:rPr b="0" i="0" lang="es" sz="1900" u="none" cap="none" strike="noStrike">
                <a:solidFill>
                  <a:srgbClr val="595959"/>
                </a:solidFill>
                <a:latin typeface="Montserrat"/>
                <a:ea typeface="Montserrat"/>
                <a:cs typeface="Montserrat"/>
                <a:sym typeface="Montserrat"/>
              </a:rPr>
              <a:t>Este último es el más popular y actualmente se encuentra bajo el soporte de la</a:t>
            </a:r>
            <a:r>
              <a:rPr b="0" i="0" lang="es" sz="1900" u="none" cap="none" strike="noStrike">
                <a:solidFill>
                  <a:schemeClr val="lt2"/>
                </a:solidFill>
                <a:highlight>
                  <a:srgbClr val="E15BBA"/>
                </a:highlight>
                <a:latin typeface="Montserrat"/>
                <a:ea typeface="Montserrat"/>
                <a:cs typeface="Montserrat"/>
                <a:sym typeface="Montserrat"/>
              </a:rPr>
              <a:t> OpenJS Foundation</a:t>
            </a:r>
            <a:r>
              <a:rPr b="0" i="0" lang="es" sz="1900" u="none" cap="none" strike="noStrike">
                <a:solidFill>
                  <a:srgbClr val="595959"/>
                </a:solidFill>
                <a:latin typeface="Montserrat"/>
                <a:ea typeface="Montserrat"/>
                <a:cs typeface="Montserrat"/>
                <a:sym typeface="Montserrat"/>
              </a:rPr>
              <a:t>.</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1000"/>
              </a:spcBef>
              <a:spcAft>
                <a:spcPts val="0"/>
              </a:spcAft>
              <a:buClr>
                <a:srgbClr val="000000"/>
              </a:buClr>
              <a:buSzPts val="1100"/>
              <a:buFont typeface="Arial"/>
              <a:buNone/>
            </a:pPr>
            <a:r>
              <a:t/>
            </a:r>
            <a:endParaRPr b="0" i="0" sz="1900" u="none" cap="none" strike="noStrike">
              <a:solidFill>
                <a:srgbClr val="595959"/>
              </a:solidFill>
              <a:latin typeface="Montserrat"/>
              <a:ea typeface="Montserrat"/>
              <a:cs typeface="Montserrat"/>
              <a:sym typeface="Montserrat"/>
            </a:endParaRPr>
          </a:p>
          <a:p>
            <a:pPr indent="0" lvl="0" marL="12700" marR="5080" rtl="0" algn="l">
              <a:lnSpc>
                <a:spcPct val="100000"/>
              </a:lnSpc>
              <a:spcBef>
                <a:spcPts val="1000"/>
              </a:spcBef>
              <a:spcAft>
                <a:spcPts val="0"/>
              </a:spcAft>
              <a:buClr>
                <a:srgbClr val="000000"/>
              </a:buClr>
              <a:buSzPts val="1100"/>
              <a:buFont typeface="Arial"/>
              <a:buNone/>
            </a:pPr>
            <a:r>
              <a:rPr b="0" i="0" lang="es" sz="1000" u="sng" cap="none" strike="noStrike">
                <a:solidFill>
                  <a:schemeClr val="hlink"/>
                </a:solidFill>
                <a:latin typeface="Montserrat"/>
                <a:ea typeface="Montserrat"/>
                <a:cs typeface="Montserrat"/>
                <a:sym typeface="Montserrat"/>
                <a:hlinkClick r:id="rId6"/>
              </a:rPr>
              <a:t>https://openjsf.org/about/</a:t>
            </a:r>
            <a:endParaRPr b="0" i="0" sz="1000" u="none" cap="none" strike="noStrike">
              <a:solidFill>
                <a:srgbClr val="595959"/>
              </a:solidFill>
              <a:latin typeface="Montserrat"/>
              <a:ea typeface="Montserrat"/>
              <a:cs typeface="Montserrat"/>
              <a:sym typeface="Montserrat"/>
            </a:endParaRPr>
          </a:p>
        </p:txBody>
      </p:sp>
      <p:sp>
        <p:nvSpPr>
          <p:cNvPr id="199" name="Google Shape;199;p6"/>
          <p:cNvSpPr txBox="1"/>
          <p:nvPr>
            <p:ph type="title"/>
          </p:nvPr>
        </p:nvSpPr>
        <p:spPr>
          <a:xfrm>
            <a:off x="431800" y="540000"/>
            <a:ext cx="58359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s">
                <a:solidFill>
                  <a:srgbClr val="FFFFFF"/>
                </a:solidFill>
                <a:latin typeface="Montserrat"/>
                <a:ea typeface="Montserrat"/>
                <a:cs typeface="Montserrat"/>
                <a:sym typeface="Montserrat"/>
              </a:rPr>
              <a:t>Frameworks Node</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0"/>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rgbClr val="FFFFFF"/>
                </a:highlight>
                <a:latin typeface="Montserrat"/>
                <a:ea typeface="Montserrat"/>
                <a:cs typeface="Montserrat"/>
                <a:sym typeface="Montserrat"/>
              </a:rPr>
              <a:t>Express JS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05" name="Google Shape;205;p50"/>
          <p:cNvSpPr txBox="1"/>
          <p:nvPr>
            <p:ph idx="1" type="body"/>
          </p:nvPr>
        </p:nvSpPr>
        <p:spPr>
          <a:xfrm>
            <a:off x="431800" y="1170000"/>
            <a:ext cx="5791800" cy="3402000"/>
          </a:xfrm>
          <a:prstGeom prst="rect">
            <a:avLst/>
          </a:prstGeom>
          <a:noFill/>
          <a:ln>
            <a:noFill/>
          </a:ln>
        </p:spPr>
        <p:txBody>
          <a:bodyPr anchorCtr="0" anchor="ctr" bIns="91425" lIns="91425" spcFirstLastPara="1" rIns="91425" wrap="square" tIns="91425">
            <a:normAutofit/>
          </a:bodyPr>
          <a:lstStyle/>
          <a:p>
            <a:pPr indent="0" lvl="0" marL="0" marR="160655" rtl="0" algn="l">
              <a:lnSpc>
                <a:spcPct val="100000"/>
              </a:lnSpc>
              <a:spcBef>
                <a:spcPts val="0"/>
              </a:spcBef>
              <a:spcAft>
                <a:spcPts val="0"/>
              </a:spcAft>
              <a:buClr>
                <a:schemeClr val="dk1"/>
              </a:buClr>
              <a:buSzPts val="1100"/>
              <a:buFont typeface="Arial"/>
              <a:buNone/>
            </a:pPr>
            <a:r>
              <a:rPr b="1" lang="es" sz="1700">
                <a:solidFill>
                  <a:srgbClr val="414141"/>
                </a:solidFill>
              </a:rPr>
              <a:t>Es un framework de aplicaciones web mínimo y flexible en el entorno de NodeJS.</a:t>
            </a:r>
            <a:endParaRPr b="1" sz="1700">
              <a:solidFill>
                <a:srgbClr val="414141"/>
              </a:solidFill>
            </a:endParaRPr>
          </a:p>
          <a:p>
            <a:pPr indent="0" lvl="0" marL="0" marR="160655" rtl="0" algn="l">
              <a:lnSpc>
                <a:spcPct val="100000"/>
              </a:lnSpc>
              <a:spcBef>
                <a:spcPts val="1000"/>
              </a:spcBef>
              <a:spcAft>
                <a:spcPts val="0"/>
              </a:spcAft>
              <a:buClr>
                <a:schemeClr val="dk1"/>
              </a:buClr>
              <a:buSzPts val="1100"/>
              <a:buFont typeface="Arial"/>
              <a:buNone/>
            </a:pPr>
            <a:r>
              <a:rPr lang="es" sz="1700">
                <a:solidFill>
                  <a:srgbClr val="414141"/>
                </a:solidFill>
              </a:rPr>
              <a:t>Posee </a:t>
            </a:r>
            <a:r>
              <a:rPr lang="es" sz="1700" u="sng">
                <a:solidFill>
                  <a:srgbClr val="414141"/>
                </a:solidFill>
              </a:rPr>
              <a:t>miles métodos</a:t>
            </a:r>
            <a:r>
              <a:rPr lang="es" sz="1700">
                <a:solidFill>
                  <a:srgbClr val="414141"/>
                </a:solidFill>
              </a:rPr>
              <a:t> y </a:t>
            </a:r>
            <a:r>
              <a:rPr lang="es" sz="1700" u="sng">
                <a:solidFill>
                  <a:srgbClr val="414141"/>
                </a:solidFill>
              </a:rPr>
              <a:t>middlewares</a:t>
            </a:r>
            <a:r>
              <a:rPr lang="es" sz="1700">
                <a:solidFill>
                  <a:srgbClr val="414141"/>
                </a:solidFill>
              </a:rPr>
              <a:t> para </a:t>
            </a:r>
            <a:r>
              <a:rPr b="1" lang="es" sz="1700">
                <a:solidFill>
                  <a:srgbClr val="E15BBA"/>
                </a:solidFill>
              </a:rPr>
              <a:t>programas HTTP</a:t>
            </a:r>
            <a:r>
              <a:rPr lang="es" sz="1700">
                <a:solidFill>
                  <a:srgbClr val="414141"/>
                </a:solidFill>
              </a:rPr>
              <a:t> que </a:t>
            </a:r>
            <a:r>
              <a:rPr lang="es" sz="1700">
                <a:solidFill>
                  <a:schemeClr val="lt2"/>
                </a:solidFill>
                <a:highlight>
                  <a:srgbClr val="4472C4"/>
                </a:highlight>
              </a:rPr>
              <a:t>facilitan la creación de una API</a:t>
            </a:r>
            <a:r>
              <a:rPr lang="es" sz="1700">
                <a:solidFill>
                  <a:srgbClr val="414141"/>
                </a:solidFill>
              </a:rPr>
              <a:t> sólida de </a:t>
            </a:r>
            <a:r>
              <a:rPr b="1" lang="es" sz="1700">
                <a:solidFill>
                  <a:srgbClr val="414141"/>
                </a:solidFill>
              </a:rPr>
              <a:t>forma rápida y sencilla.</a:t>
            </a:r>
            <a:endParaRPr b="1" sz="1700">
              <a:solidFill>
                <a:srgbClr val="414141"/>
              </a:solidFill>
            </a:endParaRPr>
          </a:p>
          <a:p>
            <a:pPr indent="0" lvl="0" marL="0" marR="160655" rtl="0" algn="l">
              <a:lnSpc>
                <a:spcPct val="100000"/>
              </a:lnSpc>
              <a:spcBef>
                <a:spcPts val="1000"/>
              </a:spcBef>
              <a:spcAft>
                <a:spcPts val="0"/>
              </a:spcAft>
              <a:buClr>
                <a:schemeClr val="dk1"/>
              </a:buClr>
              <a:buSzPts val="1100"/>
              <a:buFont typeface="Arial"/>
              <a:buNone/>
            </a:pPr>
            <a:r>
              <a:rPr lang="es" sz="1700">
                <a:solidFill>
                  <a:srgbClr val="414141"/>
                </a:solidFill>
              </a:rPr>
              <a:t>Una de las ventajas de Express es que nos </a:t>
            </a:r>
            <a:r>
              <a:rPr lang="es" sz="1700">
                <a:solidFill>
                  <a:schemeClr val="lt2"/>
                </a:solidFill>
                <a:highlight>
                  <a:srgbClr val="4472C4"/>
                </a:highlight>
              </a:rPr>
              <a:t>permite levantar un servidor web muy fácilmente.</a:t>
            </a:r>
            <a:endParaRPr sz="1700">
              <a:solidFill>
                <a:schemeClr val="lt2"/>
              </a:solidFill>
              <a:highlight>
                <a:srgbClr val="4472C4"/>
              </a:highlight>
            </a:endParaRPr>
          </a:p>
          <a:p>
            <a:pPr indent="0" lvl="0" marL="0" marR="160655" rtl="0" algn="l">
              <a:lnSpc>
                <a:spcPct val="100000"/>
              </a:lnSpc>
              <a:spcBef>
                <a:spcPts val="1000"/>
              </a:spcBef>
              <a:spcAft>
                <a:spcPts val="1000"/>
              </a:spcAft>
              <a:buSzPts val="1800"/>
              <a:buNone/>
            </a:pPr>
            <a:r>
              <a:rPr b="1" lang="es" sz="1700">
                <a:solidFill>
                  <a:srgbClr val="414141"/>
                </a:solidFill>
              </a:rPr>
              <a:t>Pero antes de eso, debemos preparar nuestro proyecto para trabajar con librerías.</a:t>
            </a:r>
            <a:endParaRPr b="1" sz="1700">
              <a:solidFill>
                <a:srgbClr val="414141"/>
              </a:solidFill>
            </a:endParaRPr>
          </a:p>
        </p:txBody>
      </p:sp>
      <p:pic>
        <p:nvPicPr>
          <p:cNvPr id="206" name="Google Shape;206;p50"/>
          <p:cNvPicPr preferRelativeResize="0"/>
          <p:nvPr/>
        </p:nvPicPr>
        <p:blipFill rotWithShape="1">
          <a:blip r:embed="rId3">
            <a:alphaModFix/>
          </a:blip>
          <a:srcRect b="16021" l="29448" r="28636" t="15775"/>
          <a:stretch/>
        </p:blipFill>
        <p:spPr>
          <a:xfrm>
            <a:off x="6282425" y="1598263"/>
            <a:ext cx="1800225" cy="1946975"/>
          </a:xfrm>
          <a:prstGeom prst="rect">
            <a:avLst/>
          </a:prstGeom>
          <a:noFill/>
          <a:ln>
            <a:noFill/>
          </a:ln>
          <a:effectLst>
            <a:outerShdw blurRad="57150" rotWithShape="0" algn="bl" dir="2280000" dist="66675">
              <a:srgbClr val="000000">
                <a:alpha val="14901"/>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1"/>
          <p:cNvSpPr txBox="1"/>
          <p:nvPr>
            <p:ph type="title"/>
          </p:nvPr>
        </p:nvSpPr>
        <p:spPr>
          <a:xfrm>
            <a:off x="431800" y="513075"/>
            <a:ext cx="82803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2500">
                <a:solidFill>
                  <a:srgbClr val="414141"/>
                </a:solidFill>
                <a:highlight>
                  <a:srgbClr val="FFFFFF"/>
                </a:highlight>
                <a:latin typeface="Montserrat"/>
                <a:ea typeface="Montserrat"/>
                <a:cs typeface="Montserrat"/>
                <a:sym typeface="Montserrat"/>
              </a:rPr>
              <a:t>Express JS</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990"/>
              <a:buFont typeface="Arial"/>
              <a:buNone/>
            </a:pPr>
            <a:r>
              <a:t/>
            </a:r>
            <a:endParaRPr b="1" sz="2500">
              <a:solidFill>
                <a:srgbClr val="414141"/>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400"/>
              </a:spcAft>
              <a:buSzPts val="2430"/>
              <a:buNone/>
            </a:pPr>
            <a:r>
              <a:t/>
            </a:r>
            <a:endParaRPr b="1" sz="2500">
              <a:solidFill>
                <a:srgbClr val="414141"/>
              </a:solidFill>
              <a:highlight>
                <a:srgbClr val="FFFFFF"/>
              </a:highlight>
              <a:latin typeface="Montserrat"/>
              <a:ea typeface="Montserrat"/>
              <a:cs typeface="Montserrat"/>
              <a:sym typeface="Montserrat"/>
            </a:endParaRPr>
          </a:p>
        </p:txBody>
      </p:sp>
      <p:sp>
        <p:nvSpPr>
          <p:cNvPr id="212" name="Google Shape;212;p51"/>
          <p:cNvSpPr txBox="1"/>
          <p:nvPr>
            <p:ph idx="1" type="body"/>
          </p:nvPr>
        </p:nvSpPr>
        <p:spPr>
          <a:xfrm>
            <a:off x="431800" y="1170000"/>
            <a:ext cx="4741200" cy="3402000"/>
          </a:xfrm>
          <a:prstGeom prst="rect">
            <a:avLst/>
          </a:prstGeom>
          <a:noFill/>
          <a:ln>
            <a:noFill/>
          </a:ln>
        </p:spPr>
        <p:txBody>
          <a:bodyPr anchorCtr="0" anchor="t" bIns="91425" lIns="91425" spcFirstLastPara="1" rIns="91425" wrap="square" tIns="91425">
            <a:normAutofit fontScale="92500" lnSpcReduction="10000"/>
          </a:bodyPr>
          <a:lstStyle/>
          <a:p>
            <a:pPr indent="0" lvl="0" marL="0" marR="160655" rtl="0" algn="l">
              <a:lnSpc>
                <a:spcPct val="100000"/>
              </a:lnSpc>
              <a:spcBef>
                <a:spcPts val="0"/>
              </a:spcBef>
              <a:spcAft>
                <a:spcPts val="0"/>
              </a:spcAft>
              <a:buSzPct val="114467"/>
              <a:buNone/>
            </a:pPr>
            <a:r>
              <a:rPr lang="es" sz="1700">
                <a:solidFill>
                  <a:srgbClr val="414141"/>
                </a:solidFill>
              </a:rPr>
              <a:t>En la terminal corremos el comando:</a:t>
            </a:r>
            <a:endParaRPr sz="1700">
              <a:solidFill>
                <a:srgbClr val="414141"/>
              </a:solidFill>
            </a:endParaRPr>
          </a:p>
          <a:p>
            <a:pPr indent="0" lvl="0" marL="0" marR="160655" rtl="0" algn="l">
              <a:lnSpc>
                <a:spcPct val="100000"/>
              </a:lnSpc>
              <a:spcBef>
                <a:spcPts val="1000"/>
              </a:spcBef>
              <a:spcAft>
                <a:spcPts val="0"/>
              </a:spcAft>
              <a:buSzPct val="114467"/>
              <a:buNone/>
            </a:pPr>
            <a:r>
              <a:rPr lang="es" sz="1700">
                <a:solidFill>
                  <a:srgbClr val="F1C131"/>
                </a:solidFill>
                <a:highlight>
                  <a:srgbClr val="414141"/>
                </a:highlight>
                <a:latin typeface="Courier New"/>
                <a:ea typeface="Courier New"/>
                <a:cs typeface="Courier New"/>
                <a:sym typeface="Courier New"/>
              </a:rPr>
              <a:t>npm </a:t>
            </a:r>
            <a:r>
              <a:rPr lang="es" sz="1700">
                <a:solidFill>
                  <a:schemeClr val="lt2"/>
                </a:solidFill>
                <a:highlight>
                  <a:srgbClr val="414141"/>
                </a:highlight>
                <a:latin typeface="Courier New"/>
                <a:ea typeface="Courier New"/>
                <a:cs typeface="Courier New"/>
                <a:sym typeface="Courier New"/>
              </a:rPr>
              <a:t>init -y</a:t>
            </a:r>
            <a:endParaRPr sz="1700">
              <a:solidFill>
                <a:schemeClr val="lt2"/>
              </a:solidFill>
              <a:highlight>
                <a:srgbClr val="414141"/>
              </a:highlight>
              <a:latin typeface="Courier New"/>
              <a:ea typeface="Courier New"/>
              <a:cs typeface="Courier New"/>
              <a:sym typeface="Courier New"/>
            </a:endParaRPr>
          </a:p>
          <a:p>
            <a:pPr indent="0" lvl="0" marL="0" marR="160655" rtl="0" algn="l">
              <a:lnSpc>
                <a:spcPct val="100000"/>
              </a:lnSpc>
              <a:spcBef>
                <a:spcPts val="1000"/>
              </a:spcBef>
              <a:spcAft>
                <a:spcPts val="0"/>
              </a:spcAft>
              <a:buSzPct val="114467"/>
              <a:buNone/>
            </a:pPr>
            <a:r>
              <a:rPr lang="es" sz="1700">
                <a:solidFill>
                  <a:srgbClr val="414141"/>
                </a:solidFill>
              </a:rPr>
              <a:t>Instalamos Express mediante npm:</a:t>
            </a:r>
            <a:endParaRPr sz="1700">
              <a:solidFill>
                <a:srgbClr val="414141"/>
              </a:solidFill>
            </a:endParaRPr>
          </a:p>
          <a:p>
            <a:pPr indent="0" lvl="0" marL="0" marR="160655" rtl="0" algn="l">
              <a:lnSpc>
                <a:spcPct val="100000"/>
              </a:lnSpc>
              <a:spcBef>
                <a:spcPts val="1000"/>
              </a:spcBef>
              <a:spcAft>
                <a:spcPts val="0"/>
              </a:spcAft>
              <a:buSzPct val="114467"/>
              <a:buNone/>
            </a:pPr>
            <a:r>
              <a:rPr lang="es" sz="1700">
                <a:solidFill>
                  <a:srgbClr val="F1C131"/>
                </a:solidFill>
                <a:highlight>
                  <a:srgbClr val="414141"/>
                </a:highlight>
                <a:latin typeface="Courier New"/>
                <a:ea typeface="Courier New"/>
                <a:cs typeface="Courier New"/>
                <a:sym typeface="Courier New"/>
              </a:rPr>
              <a:t>npm </a:t>
            </a:r>
            <a:r>
              <a:rPr lang="es" sz="1700">
                <a:solidFill>
                  <a:schemeClr val="lt2"/>
                </a:solidFill>
                <a:highlight>
                  <a:srgbClr val="414141"/>
                </a:highlight>
                <a:latin typeface="Courier New"/>
                <a:ea typeface="Courier New"/>
                <a:cs typeface="Courier New"/>
                <a:sym typeface="Courier New"/>
              </a:rPr>
              <a:t>install express --save</a:t>
            </a:r>
            <a:endParaRPr sz="1700">
              <a:solidFill>
                <a:schemeClr val="lt2"/>
              </a:solidFill>
              <a:highlight>
                <a:srgbClr val="414141"/>
              </a:highlight>
              <a:latin typeface="Courier New"/>
              <a:ea typeface="Courier New"/>
              <a:cs typeface="Courier New"/>
              <a:sym typeface="Courier New"/>
            </a:endParaRPr>
          </a:p>
          <a:p>
            <a:pPr indent="0" lvl="0" marL="0" marR="160655" rtl="0" algn="l">
              <a:lnSpc>
                <a:spcPct val="100000"/>
              </a:lnSpc>
              <a:spcBef>
                <a:spcPts val="1000"/>
              </a:spcBef>
              <a:spcAft>
                <a:spcPts val="0"/>
              </a:spcAft>
              <a:buSzPct val="114467"/>
              <a:buNone/>
            </a:pPr>
            <a:r>
              <a:rPr lang="es" sz="1700">
                <a:solidFill>
                  <a:srgbClr val="414141"/>
                </a:solidFill>
              </a:rPr>
              <a:t>El flag </a:t>
            </a:r>
            <a:r>
              <a:rPr lang="es" sz="1700">
                <a:solidFill>
                  <a:srgbClr val="414141"/>
                </a:solidFill>
                <a:latin typeface="Courier New"/>
                <a:ea typeface="Courier New"/>
                <a:cs typeface="Courier New"/>
                <a:sym typeface="Courier New"/>
              </a:rPr>
              <a:t>--save </a:t>
            </a:r>
            <a:r>
              <a:rPr lang="es" sz="1700">
                <a:solidFill>
                  <a:srgbClr val="414141"/>
                </a:solidFill>
              </a:rPr>
              <a:t>indica que debe registrar la </a:t>
            </a:r>
            <a:r>
              <a:rPr b="1" lang="es" sz="1700">
                <a:solidFill>
                  <a:srgbClr val="414141"/>
                </a:solidFill>
              </a:rPr>
              <a:t>dependencia</a:t>
            </a:r>
            <a:r>
              <a:rPr lang="es" sz="1700">
                <a:solidFill>
                  <a:srgbClr val="414141"/>
                </a:solidFill>
              </a:rPr>
              <a:t> y sus subdependencias </a:t>
            </a:r>
            <a:r>
              <a:rPr b="1" lang="es" sz="1700">
                <a:solidFill>
                  <a:srgbClr val="414141"/>
                </a:solidFill>
              </a:rPr>
              <a:t>actualizadas</a:t>
            </a:r>
            <a:r>
              <a:rPr lang="es" sz="1700">
                <a:solidFill>
                  <a:srgbClr val="414141"/>
                </a:solidFill>
              </a:rPr>
              <a:t>.</a:t>
            </a:r>
            <a:endParaRPr sz="1700">
              <a:solidFill>
                <a:srgbClr val="414141"/>
              </a:solidFill>
            </a:endParaRPr>
          </a:p>
          <a:p>
            <a:pPr indent="0" lvl="0" marL="0" marR="160655" rtl="0" algn="l">
              <a:lnSpc>
                <a:spcPct val="100000"/>
              </a:lnSpc>
              <a:spcBef>
                <a:spcPts val="1000"/>
              </a:spcBef>
              <a:spcAft>
                <a:spcPts val="1000"/>
              </a:spcAft>
              <a:buSzPct val="114467"/>
              <a:buNone/>
            </a:pPr>
            <a:r>
              <a:rPr lang="es" sz="1700">
                <a:solidFill>
                  <a:srgbClr val="414141"/>
                </a:solidFill>
              </a:rPr>
              <a:t>A continuación, vemos en el package.json que contamos con una lista de dependencias con express en la versión que acaba de instalar.</a:t>
            </a:r>
            <a:endParaRPr sz="1700">
              <a:solidFill>
                <a:srgbClr val="414141"/>
              </a:solidFill>
            </a:endParaRPr>
          </a:p>
        </p:txBody>
      </p:sp>
      <p:pic>
        <p:nvPicPr>
          <p:cNvPr id="213" name="Google Shape;213;p51"/>
          <p:cNvPicPr preferRelativeResize="0"/>
          <p:nvPr/>
        </p:nvPicPr>
        <p:blipFill rotWithShape="1">
          <a:blip r:embed="rId3">
            <a:alphaModFix/>
          </a:blip>
          <a:srcRect b="0" l="0" r="0" t="0"/>
          <a:stretch/>
        </p:blipFill>
        <p:spPr>
          <a:xfrm>
            <a:off x="5040000" y="1168499"/>
            <a:ext cx="3124189" cy="1665975"/>
          </a:xfrm>
          <a:prstGeom prst="rect">
            <a:avLst/>
          </a:prstGeom>
          <a:noFill/>
          <a:ln>
            <a:noFill/>
          </a:ln>
          <a:effectLst>
            <a:outerShdw blurRad="57150" rotWithShape="0" algn="bl" dir="1680000" dist="76200">
              <a:srgbClr val="000000">
                <a:alpha val="8627"/>
              </a:srgbClr>
            </a:outerShdw>
          </a:effectLst>
        </p:spPr>
      </p:pic>
      <p:pic>
        <p:nvPicPr>
          <p:cNvPr id="214" name="Google Shape;214;p51"/>
          <p:cNvPicPr preferRelativeResize="0"/>
          <p:nvPr/>
        </p:nvPicPr>
        <p:blipFill rotWithShape="1">
          <a:blip r:embed="rId4">
            <a:alphaModFix/>
          </a:blip>
          <a:srcRect b="0" l="0" r="0" t="0"/>
          <a:stretch/>
        </p:blipFill>
        <p:spPr>
          <a:xfrm>
            <a:off x="6458774" y="2430377"/>
            <a:ext cx="2125025" cy="700925"/>
          </a:xfrm>
          <a:prstGeom prst="rect">
            <a:avLst/>
          </a:prstGeom>
          <a:noFill/>
          <a:ln cap="flat" cmpd="sng" w="9525">
            <a:solidFill>
              <a:schemeClr val="lt1"/>
            </a:solidFill>
            <a:prstDash val="solid"/>
            <a:round/>
            <a:headEnd len="sm" w="sm" type="none"/>
            <a:tailEnd len="sm" w="sm" type="none"/>
          </a:ln>
          <a:effectLst>
            <a:outerShdw blurRad="57150" rotWithShape="0" algn="bl" dir="1680000" dist="76200">
              <a:srgbClr val="000000">
                <a:alpha val="8627"/>
              </a:srgbClr>
            </a:outerShdw>
          </a:effectLst>
        </p:spPr>
      </p:pic>
      <p:pic>
        <p:nvPicPr>
          <p:cNvPr id="215" name="Google Shape;215;p51"/>
          <p:cNvPicPr preferRelativeResize="0"/>
          <p:nvPr/>
        </p:nvPicPr>
        <p:blipFill rotWithShape="1">
          <a:blip r:embed="rId5">
            <a:alphaModFix/>
          </a:blip>
          <a:srcRect b="0" l="0" r="0" t="0"/>
          <a:stretch/>
        </p:blipFill>
        <p:spPr>
          <a:xfrm>
            <a:off x="5040000" y="3349067"/>
            <a:ext cx="3124200" cy="1002508"/>
          </a:xfrm>
          <a:prstGeom prst="rect">
            <a:avLst/>
          </a:prstGeom>
          <a:noFill/>
          <a:ln>
            <a:noFill/>
          </a:ln>
          <a:effectLst>
            <a:outerShdw blurRad="57150" rotWithShape="0" algn="bl" dir="2220000" dist="57150">
              <a:srgbClr val="000000">
                <a:alpha val="11764"/>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2"/>
          <p:cNvSpPr txBox="1"/>
          <p:nvPr>
            <p:ph type="title"/>
          </p:nvPr>
        </p:nvSpPr>
        <p:spPr>
          <a:xfrm>
            <a:off x="431800" y="758925"/>
            <a:ext cx="79521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SzPts val="1400"/>
              <a:buNone/>
            </a:pPr>
            <a:r>
              <a:rPr b="1" lang="es" sz="2500">
                <a:solidFill>
                  <a:srgbClr val="414141"/>
                </a:solidFill>
                <a:latin typeface="Montserrat"/>
                <a:ea typeface="Montserrat"/>
                <a:cs typeface="Montserrat"/>
                <a:sym typeface="Montserrat"/>
              </a:rPr>
              <a:t>Inspeccionando package.json</a:t>
            </a:r>
            <a:endParaRPr b="1" sz="2500">
              <a:solidFill>
                <a:srgbClr val="414141"/>
              </a:solidFill>
              <a:latin typeface="Montserrat"/>
              <a:ea typeface="Montserrat"/>
              <a:cs typeface="Montserrat"/>
              <a:sym typeface="Montserrat"/>
            </a:endParaRPr>
          </a:p>
        </p:txBody>
      </p:sp>
      <p:pic>
        <p:nvPicPr>
          <p:cNvPr id="221" name="Google Shape;221;p52"/>
          <p:cNvPicPr preferRelativeResize="0"/>
          <p:nvPr/>
        </p:nvPicPr>
        <p:blipFill rotWithShape="1">
          <a:blip r:embed="rId3">
            <a:alphaModFix/>
          </a:blip>
          <a:srcRect b="0" l="0" r="0" t="0"/>
          <a:stretch/>
        </p:blipFill>
        <p:spPr>
          <a:xfrm>
            <a:off x="431800" y="1388637"/>
            <a:ext cx="4445547" cy="2744319"/>
          </a:xfrm>
          <a:prstGeom prst="rect">
            <a:avLst/>
          </a:prstGeom>
          <a:noFill/>
          <a:ln>
            <a:noFill/>
          </a:ln>
        </p:spPr>
      </p:pic>
      <p:sp>
        <p:nvSpPr>
          <p:cNvPr id="222" name="Google Shape;222;p52"/>
          <p:cNvSpPr/>
          <p:nvPr/>
        </p:nvSpPr>
        <p:spPr>
          <a:xfrm>
            <a:off x="3078750" y="1521000"/>
            <a:ext cx="712800" cy="271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7C8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10"/>
          <p:cNvPicPr preferRelativeResize="0"/>
          <p:nvPr/>
        </p:nvPicPr>
        <p:blipFill rotWithShape="1">
          <a:blip r:embed="rId3">
            <a:alphaModFix/>
          </a:blip>
          <a:srcRect b="0" l="0" r="0" t="0"/>
          <a:stretch/>
        </p:blipFill>
        <p:spPr>
          <a:xfrm>
            <a:off x="8155184" y="33946"/>
            <a:ext cx="876878" cy="399275"/>
          </a:xfrm>
          <a:prstGeom prst="rect">
            <a:avLst/>
          </a:prstGeom>
          <a:noFill/>
          <a:ln>
            <a:noFill/>
          </a:ln>
        </p:spPr>
      </p:pic>
      <p:pic>
        <p:nvPicPr>
          <p:cNvPr id="229" name="Google Shape;229;p10"/>
          <p:cNvPicPr preferRelativeResize="0"/>
          <p:nvPr/>
        </p:nvPicPr>
        <p:blipFill rotWithShape="1">
          <a:blip r:embed="rId4">
            <a:alphaModFix/>
          </a:blip>
          <a:srcRect b="0" l="0" r="0" t="0"/>
          <a:stretch/>
        </p:blipFill>
        <p:spPr>
          <a:xfrm>
            <a:off x="7910675" y="4073938"/>
            <a:ext cx="1233324" cy="1069561"/>
          </a:xfrm>
          <a:prstGeom prst="rect">
            <a:avLst/>
          </a:prstGeom>
          <a:noFill/>
          <a:ln>
            <a:noFill/>
          </a:ln>
        </p:spPr>
      </p:pic>
      <p:pic>
        <p:nvPicPr>
          <p:cNvPr id="230" name="Google Shape;230;p10"/>
          <p:cNvPicPr preferRelativeResize="0"/>
          <p:nvPr/>
        </p:nvPicPr>
        <p:blipFill rotWithShape="1">
          <a:blip r:embed="rId5">
            <a:alphaModFix/>
          </a:blip>
          <a:srcRect b="0" l="0" r="0" t="0"/>
          <a:stretch/>
        </p:blipFill>
        <p:spPr>
          <a:xfrm>
            <a:off x="0" y="4264237"/>
            <a:ext cx="1163079" cy="792598"/>
          </a:xfrm>
          <a:prstGeom prst="rect">
            <a:avLst/>
          </a:prstGeom>
          <a:noFill/>
          <a:ln>
            <a:noFill/>
          </a:ln>
        </p:spPr>
      </p:pic>
      <p:sp>
        <p:nvSpPr>
          <p:cNvPr id="231" name="Google Shape;231;p10"/>
          <p:cNvSpPr txBox="1"/>
          <p:nvPr/>
        </p:nvSpPr>
        <p:spPr>
          <a:xfrm>
            <a:off x="431800" y="1270222"/>
            <a:ext cx="72747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600"/>
              <a:buFont typeface="Arial"/>
              <a:buNone/>
            </a:pPr>
            <a:r>
              <a:rPr b="1" i="0" lang="es" sz="3600" u="none" cap="none" strike="noStrike">
                <a:solidFill>
                  <a:srgbClr val="414141"/>
                </a:solidFill>
                <a:latin typeface="Montserrat"/>
                <a:ea typeface="Montserrat"/>
                <a:cs typeface="Montserrat"/>
                <a:sym typeface="Montserrat"/>
              </a:rPr>
              <a:t>Ya tenemos </a:t>
            </a:r>
            <a:r>
              <a:rPr b="1" i="0" lang="es" sz="3600" u="none" cap="none" strike="noStrike">
                <a:solidFill>
                  <a:srgbClr val="70AD47"/>
                </a:solidFill>
                <a:latin typeface="Montserrat"/>
                <a:ea typeface="Montserrat"/>
                <a:cs typeface="Montserrat"/>
                <a:sym typeface="Montserrat"/>
              </a:rPr>
              <a:t>Express </a:t>
            </a:r>
            <a:r>
              <a:rPr b="1" i="0" lang="es" sz="3600" u="none" cap="none" strike="noStrike">
                <a:solidFill>
                  <a:srgbClr val="414141"/>
                </a:solidFill>
                <a:latin typeface="Montserrat"/>
                <a:ea typeface="Montserrat"/>
                <a:cs typeface="Montserrat"/>
                <a:sym typeface="Montserrat"/>
              </a:rPr>
              <a:t>instalado.</a:t>
            </a:r>
            <a:endParaRPr b="0" i="0" sz="3600" u="none" cap="none" strike="noStrike">
              <a:solidFill>
                <a:srgbClr val="000000"/>
              </a:solidFill>
              <a:latin typeface="Montserrat"/>
              <a:ea typeface="Montserrat"/>
              <a:cs typeface="Montserrat"/>
              <a:sym typeface="Montserrat"/>
            </a:endParaRPr>
          </a:p>
        </p:txBody>
      </p:sp>
      <p:sp>
        <p:nvSpPr>
          <p:cNvPr id="232" name="Google Shape;232;p10"/>
          <p:cNvSpPr txBox="1"/>
          <p:nvPr>
            <p:ph idx="1" type="subTitle"/>
          </p:nvPr>
        </p:nvSpPr>
        <p:spPr>
          <a:xfrm>
            <a:off x="431800" y="2259420"/>
            <a:ext cx="6706800" cy="1121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b="1" lang="es" sz="3600">
                <a:solidFill>
                  <a:srgbClr val="414141"/>
                </a:solidFill>
                <a:latin typeface="Montserrat"/>
                <a:ea typeface="Montserrat"/>
                <a:cs typeface="Montserrat"/>
                <a:sym typeface="Montserrat"/>
              </a:rPr>
              <a:t>¡Es momento de crear un nuevo server!</a:t>
            </a:r>
            <a:endParaRPr sz="3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Matias Hugo Seminara</dc:creator>
</cp:coreProperties>
</file>